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846" r:id="rId1"/>
  </p:sldMasterIdLst>
  <p:notesMasterIdLst>
    <p:notesMasterId r:id="rId19"/>
  </p:notesMasterIdLst>
  <p:sldIdLst>
    <p:sldId id="256" r:id="rId2"/>
    <p:sldId id="266" r:id="rId3"/>
    <p:sldId id="257" r:id="rId4"/>
    <p:sldId id="258" r:id="rId5"/>
    <p:sldId id="259" r:id="rId6"/>
    <p:sldId id="260" r:id="rId7"/>
    <p:sldId id="261" r:id="rId8"/>
    <p:sldId id="262" r:id="rId9"/>
    <p:sldId id="263" r:id="rId10"/>
    <p:sldId id="264" r:id="rId11"/>
    <p:sldId id="265"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6D4D8"/>
    <a:srgbClr val="67778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196"/>
    <p:restoredTop sz="95296"/>
  </p:normalViewPr>
  <p:slideViewPr>
    <p:cSldViewPr snapToGrid="0">
      <p:cViewPr varScale="1">
        <p:scale>
          <a:sx n="92" d="100"/>
          <a:sy n="92" d="100"/>
        </p:scale>
        <p:origin x="1840" y="176"/>
      </p:cViewPr>
      <p:guideLst>
        <p:guide orient="horz" pos="2160"/>
        <p:guide pos="2880"/>
      </p:guideLst>
    </p:cSldViewPr>
  </p:slideViewPr>
  <p:notesTextViewPr>
    <p:cViewPr>
      <p:scale>
        <a:sx n="1" d="1"/>
        <a:sy n="1" d="1"/>
      </p:scale>
      <p:origin x="0" y="0"/>
    </p:cViewPr>
  </p:notesTextViewPr>
  <p:sorterViewPr>
    <p:cViewPr>
      <p:scale>
        <a:sx n="80" d="100"/>
        <a:sy n="80" d="100"/>
      </p:scale>
      <p:origin x="0" y="0"/>
    </p:cViewPr>
  </p:sorterViewPr>
  <p:notesViewPr>
    <p:cSldViewPr snapToGrid="0">
      <p:cViewPr varScale="1">
        <p:scale>
          <a:sx n="74" d="100"/>
          <a:sy n="74" d="100"/>
        </p:scale>
        <p:origin x="2320" y="19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62BF99-9F73-3A42-8A81-4BA8BDDDF700}" type="datetimeFigureOut">
              <a:rPr lang="fr-FR" smtClean="0"/>
              <a:t>07/07/2025</a:t>
            </a:fld>
            <a:endParaRPr lang="fr-FR" dirty="0"/>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04AAE41-BCAA-7D45-B78D-5DD7A4B2228C}" type="slidenum">
              <a:rPr lang="fr-FR" smtClean="0"/>
              <a:t>‹N°›</a:t>
            </a:fld>
            <a:endParaRPr lang="fr-FR" dirty="0"/>
          </a:p>
        </p:txBody>
      </p:sp>
    </p:spTree>
    <p:extLst>
      <p:ext uri="{BB962C8B-B14F-4D97-AF65-F5344CB8AC3E}">
        <p14:creationId xmlns:p14="http://schemas.microsoft.com/office/powerpoint/2010/main" val="28168269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102240" y="2386744"/>
            <a:ext cx="6939520" cy="1645920"/>
          </a:xfrm>
          <a:solidFill>
            <a:srgbClr val="FFFFFF"/>
          </a:solidFill>
          <a:ln w="38100">
            <a:solidFill>
              <a:srgbClr val="404040"/>
            </a:solidFill>
          </a:ln>
        </p:spPr>
        <p:txBody>
          <a:bodyPr lIns="274320" rIns="274320" anchor="ctr" anchorCtr="1">
            <a:normAutofit/>
          </a:bodyPr>
          <a:lstStyle>
            <a:lvl1pPr algn="ctr">
              <a:defRPr sz="3500">
                <a:solidFill>
                  <a:srgbClr val="262626"/>
                </a:solidFill>
              </a:defRPr>
            </a:lvl1pPr>
          </a:lstStyle>
          <a:p>
            <a:r>
              <a:rPr lang="fr-FR"/>
              <a:t>Modifiez le style du titre</a:t>
            </a:r>
            <a:endParaRPr lang="en-US" dirty="0"/>
          </a:p>
        </p:txBody>
      </p:sp>
      <p:sp>
        <p:nvSpPr>
          <p:cNvPr id="3" name="Subtitle 2"/>
          <p:cNvSpPr>
            <a:spLocks noGrp="1"/>
          </p:cNvSpPr>
          <p:nvPr>
            <p:ph type="subTitle" idx="1"/>
          </p:nvPr>
        </p:nvSpPr>
        <p:spPr>
          <a:xfrm>
            <a:off x="2021396" y="4352544"/>
            <a:ext cx="5101209" cy="1239894"/>
          </a:xfrm>
          <a:noFill/>
        </p:spPr>
        <p:txBody>
          <a:bodyPr>
            <a:normAutofit/>
          </a:bodyPr>
          <a:lstStyle>
            <a:lvl1pPr marL="0" indent="0" algn="ctr">
              <a:buNone/>
              <a:defRPr sz="1900">
                <a:solidFill>
                  <a:schemeClr val="tx1">
                    <a:lumMod val="75000"/>
                    <a:lumOff val="25000"/>
                  </a:schemeClr>
                </a:solidFill>
              </a:defRPr>
            </a:lvl1pPr>
            <a:lvl2pPr marL="457200" indent="0" algn="ctr">
              <a:buNone/>
              <a:defRPr sz="19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7" name="Date Placeholder 6"/>
          <p:cNvSpPr>
            <a:spLocks noGrp="1"/>
          </p:cNvSpPr>
          <p:nvPr>
            <p:ph type="dt" sz="half" idx="10"/>
          </p:nvPr>
        </p:nvSpPr>
        <p:spPr/>
        <p:txBody>
          <a:bodyPr/>
          <a:lstStyle/>
          <a:p>
            <a:fld id="{02AC24A9-CCB6-4F8D-B8DB-C2F3692CFA5A}" type="datetimeFigureOut">
              <a:rPr lang="en-US" smtClean="0"/>
              <a:t>7/7/25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2DC25EE-239B-4C5F-AAD1-255A7D5F1EE2}" type="slidenum">
              <a:rPr lang="en-US" smtClean="0"/>
              <a:t>‹N°›</a:t>
            </a:fld>
            <a:endParaRPr lang="en-US" dirty="0"/>
          </a:p>
        </p:txBody>
      </p:sp>
    </p:spTree>
    <p:extLst>
      <p:ext uri="{BB962C8B-B14F-4D97-AF65-F5344CB8AC3E}">
        <p14:creationId xmlns:p14="http://schemas.microsoft.com/office/powerpoint/2010/main" val="2052998121"/>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02AC24A9-CCB6-4F8D-B8DB-C2F3692CFA5A}" type="datetimeFigureOut">
              <a:rPr lang="en-US" smtClean="0"/>
              <a:t>7/7/25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2DC25EE-239B-4C5F-AAD1-255A7D5F1EE2}" type="slidenum">
              <a:rPr lang="en-US" smtClean="0"/>
              <a:t>‹N°›</a:t>
            </a:fld>
            <a:endParaRPr lang="en-US" dirty="0"/>
          </a:p>
        </p:txBody>
      </p:sp>
    </p:spTree>
    <p:extLst>
      <p:ext uri="{BB962C8B-B14F-4D97-AF65-F5344CB8AC3E}">
        <p14:creationId xmlns:p14="http://schemas.microsoft.com/office/powerpoint/2010/main" val="521524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89834" y="937260"/>
            <a:ext cx="1053966" cy="498348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1606046" y="937260"/>
            <a:ext cx="4716174" cy="498348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02AC24A9-CCB6-4F8D-B8DB-C2F3692CFA5A}" type="datetimeFigureOut">
              <a:rPr lang="en-US" smtClean="0"/>
              <a:t>7/7/25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2DC25EE-239B-4C5F-AAD1-255A7D5F1EE2}" type="slidenum">
              <a:rPr lang="en-US" smtClean="0"/>
              <a:t>‹N°›</a:t>
            </a:fld>
            <a:endParaRPr lang="en-US" dirty="0"/>
          </a:p>
        </p:txBody>
      </p:sp>
    </p:spTree>
    <p:extLst>
      <p:ext uri="{BB962C8B-B14F-4D97-AF65-F5344CB8AC3E}">
        <p14:creationId xmlns:p14="http://schemas.microsoft.com/office/powerpoint/2010/main" val="20578009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02AC24A9-CCB6-4F8D-B8DB-C2F3692CFA5A}" type="datetimeFigureOut">
              <a:rPr lang="en-US" smtClean="0"/>
              <a:t>7/7/25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2DC25EE-239B-4C5F-AAD1-255A7D5F1EE2}" type="slidenum">
              <a:rPr lang="en-US" smtClean="0"/>
              <a:t>‹N°›</a:t>
            </a:fld>
            <a:endParaRPr lang="en-US" dirty="0"/>
          </a:p>
        </p:txBody>
      </p:sp>
    </p:spTree>
    <p:extLst>
      <p:ext uri="{BB962C8B-B14F-4D97-AF65-F5344CB8AC3E}">
        <p14:creationId xmlns:p14="http://schemas.microsoft.com/office/powerpoint/2010/main" val="8327785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106424" y="2386744"/>
            <a:ext cx="6940296" cy="1645920"/>
          </a:xfrm>
          <a:solidFill>
            <a:srgbClr val="FFFFFF"/>
          </a:solidFill>
          <a:ln w="38100">
            <a:solidFill>
              <a:srgbClr val="404040"/>
            </a:solidFill>
          </a:ln>
        </p:spPr>
        <p:txBody>
          <a:bodyPr lIns="274320" rIns="274320" anchor="ctr" anchorCtr="1">
            <a:normAutofit/>
          </a:bodyPr>
          <a:lstStyle>
            <a:lvl1pPr>
              <a:defRPr sz="3500">
                <a:solidFill>
                  <a:srgbClr val="262626"/>
                </a:solidFill>
              </a:defRPr>
            </a:lvl1pPr>
          </a:lstStyle>
          <a:p>
            <a:r>
              <a:rPr lang="fr-FR"/>
              <a:t>Modifiez le style du titre</a:t>
            </a:r>
            <a:endParaRPr lang="en-US" dirty="0"/>
          </a:p>
        </p:txBody>
      </p:sp>
      <p:sp>
        <p:nvSpPr>
          <p:cNvPr id="3" name="Text Placeholder 2"/>
          <p:cNvSpPr>
            <a:spLocks noGrp="1"/>
          </p:cNvSpPr>
          <p:nvPr>
            <p:ph type="body" idx="1"/>
          </p:nvPr>
        </p:nvSpPr>
        <p:spPr>
          <a:xfrm>
            <a:off x="2021396" y="4352465"/>
            <a:ext cx="5101209" cy="1265082"/>
          </a:xfrm>
        </p:spPr>
        <p:txBody>
          <a:bodyPr anchor="t" anchorCtr="1">
            <a:normAutofit/>
          </a:bodyPr>
          <a:lstStyle>
            <a:lvl1pPr marL="0" indent="0">
              <a:buNone/>
              <a:defRPr sz="1900">
                <a:solidFill>
                  <a:schemeClr val="tx1"/>
                </a:solidFill>
              </a:defRPr>
            </a:lvl1pPr>
            <a:lvl2pPr marL="457200" indent="0">
              <a:buNone/>
              <a:defRPr sz="19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7" name="Date Placeholder 6"/>
          <p:cNvSpPr>
            <a:spLocks noGrp="1"/>
          </p:cNvSpPr>
          <p:nvPr>
            <p:ph type="dt" sz="half" idx="10"/>
          </p:nvPr>
        </p:nvSpPr>
        <p:spPr/>
        <p:txBody>
          <a:bodyPr/>
          <a:lstStyle/>
          <a:p>
            <a:fld id="{02AC24A9-CCB6-4F8D-B8DB-C2F3692CFA5A}" type="datetimeFigureOut">
              <a:rPr lang="en-US" smtClean="0"/>
              <a:t>7/7/25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2DC25EE-239B-4C5F-AAD1-255A7D5F1EE2}" type="slidenum">
              <a:rPr lang="en-US" smtClean="0"/>
              <a:t>‹N°›</a:t>
            </a:fld>
            <a:endParaRPr lang="en-US" dirty="0"/>
          </a:p>
        </p:txBody>
      </p:sp>
    </p:spTree>
    <p:extLst>
      <p:ext uri="{BB962C8B-B14F-4D97-AF65-F5344CB8AC3E}">
        <p14:creationId xmlns:p14="http://schemas.microsoft.com/office/powerpoint/2010/main" val="220328280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102239" y="2638044"/>
            <a:ext cx="3288023" cy="310198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4753737" y="2638044"/>
            <a:ext cx="3290516" cy="310198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8" name="Date Placeholder 7"/>
          <p:cNvSpPr>
            <a:spLocks noGrp="1"/>
          </p:cNvSpPr>
          <p:nvPr>
            <p:ph type="dt" sz="half" idx="10"/>
          </p:nvPr>
        </p:nvSpPr>
        <p:spPr/>
        <p:txBody>
          <a:bodyPr/>
          <a:lstStyle/>
          <a:p>
            <a:fld id="{02AC24A9-CCB6-4F8D-B8DB-C2F3692CFA5A}" type="datetimeFigureOut">
              <a:rPr lang="en-US" smtClean="0"/>
              <a:t>7/7/25</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2DC25EE-239B-4C5F-AAD1-255A7D5F1EE2}" type="slidenum">
              <a:rPr lang="en-US" smtClean="0"/>
              <a:t>‹N°›</a:t>
            </a:fld>
            <a:endParaRPr lang="en-US" dirty="0"/>
          </a:p>
        </p:txBody>
      </p:sp>
    </p:spTree>
    <p:extLst>
      <p:ext uri="{BB962C8B-B14F-4D97-AF65-F5344CB8AC3E}">
        <p14:creationId xmlns:p14="http://schemas.microsoft.com/office/powerpoint/2010/main" val="1495643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02239" y="2313434"/>
            <a:ext cx="3288024"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102239" y="3143250"/>
            <a:ext cx="3288024" cy="259677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6" name="Content Placeholder 5"/>
          <p:cNvSpPr>
            <a:spLocks noGrp="1"/>
          </p:cNvSpPr>
          <p:nvPr>
            <p:ph sz="quarter" idx="4"/>
          </p:nvPr>
        </p:nvSpPr>
        <p:spPr>
          <a:xfrm>
            <a:off x="4753737" y="3143250"/>
            <a:ext cx="3290516" cy="2596776"/>
          </a:xfrm>
        </p:spPr>
        <p:txBody>
          <a:bodyPr/>
          <a:lstStyle>
            <a:lvl5pPr>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11" name="Text Placeholder 4"/>
          <p:cNvSpPr>
            <a:spLocks noGrp="1"/>
          </p:cNvSpPr>
          <p:nvPr>
            <p:ph type="body" sz="quarter" idx="13"/>
          </p:nvPr>
        </p:nvSpPr>
        <p:spPr>
          <a:xfrm>
            <a:off x="4753737" y="2313434"/>
            <a:ext cx="3290516"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7" name="Date Placeholder 6"/>
          <p:cNvSpPr>
            <a:spLocks noGrp="1"/>
          </p:cNvSpPr>
          <p:nvPr>
            <p:ph type="dt" sz="half" idx="10"/>
          </p:nvPr>
        </p:nvSpPr>
        <p:spPr/>
        <p:txBody>
          <a:bodyPr/>
          <a:lstStyle/>
          <a:p>
            <a:fld id="{02AC24A9-CCB6-4F8D-B8DB-C2F3692CFA5A}" type="datetimeFigureOut">
              <a:rPr lang="en-US" smtClean="0"/>
              <a:t>7/7/25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2DC25EE-239B-4C5F-AAD1-255A7D5F1EE2}" type="slidenum">
              <a:rPr lang="en-US" smtClean="0"/>
              <a:t>‹N°›</a:t>
            </a:fld>
            <a:endParaRPr lang="en-US" dirty="0"/>
          </a:p>
        </p:txBody>
      </p:sp>
      <p:sp>
        <p:nvSpPr>
          <p:cNvPr id="10" name="Title 9"/>
          <p:cNvSpPr>
            <a:spLocks noGrp="1"/>
          </p:cNvSpPr>
          <p:nvPr>
            <p:ph type="title"/>
          </p:nvPr>
        </p:nvSpPr>
        <p:spPr/>
        <p:txBody>
          <a:bodyPr/>
          <a:lstStyle/>
          <a:p>
            <a:r>
              <a:rPr lang="fr-FR"/>
              <a:t>Modifiez le style du titre</a:t>
            </a:r>
            <a:endParaRPr lang="en-US" dirty="0"/>
          </a:p>
        </p:txBody>
      </p:sp>
    </p:spTree>
    <p:extLst>
      <p:ext uri="{BB962C8B-B14F-4D97-AF65-F5344CB8AC3E}">
        <p14:creationId xmlns:p14="http://schemas.microsoft.com/office/powerpoint/2010/main" val="3016467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02AC24A9-CCB6-4F8D-B8DB-C2F3692CFA5A}" type="datetimeFigureOut">
              <a:rPr lang="en-US" smtClean="0"/>
              <a:t>7/7/25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2DC25EE-239B-4C5F-AAD1-255A7D5F1EE2}" type="slidenum">
              <a:rPr lang="en-US" smtClean="0"/>
              <a:t>‹N°›</a:t>
            </a:fld>
            <a:endParaRPr lang="en-US" dirty="0"/>
          </a:p>
        </p:txBody>
      </p:sp>
    </p:spTree>
    <p:extLst>
      <p:ext uri="{BB962C8B-B14F-4D97-AF65-F5344CB8AC3E}">
        <p14:creationId xmlns:p14="http://schemas.microsoft.com/office/powerpoint/2010/main" val="245177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AC24A9-CCB6-4F8D-B8DB-C2F3692CFA5A}" type="datetimeFigureOut">
              <a:rPr lang="en-US" smtClean="0"/>
              <a:t>7/7/25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2DC25EE-239B-4C5F-AAD1-255A7D5F1EE2}" type="slidenum">
              <a:rPr lang="en-US" smtClean="0"/>
              <a:t>‹N°›</a:t>
            </a:fld>
            <a:endParaRPr lang="en-US" dirty="0"/>
          </a:p>
        </p:txBody>
      </p:sp>
    </p:spTree>
    <p:extLst>
      <p:ext uri="{BB962C8B-B14F-4D97-AF65-F5344CB8AC3E}">
        <p14:creationId xmlns:p14="http://schemas.microsoft.com/office/powerpoint/2010/main" val="3114424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6" name="Rectangle 25"/>
          <p:cNvSpPr/>
          <p:nvPr/>
        </p:nvSpPr>
        <p:spPr>
          <a:xfrm>
            <a:off x="0" y="0"/>
            <a:ext cx="457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640703" y="2243829"/>
            <a:ext cx="3290594" cy="1141497"/>
          </a:xfrm>
          <a:solidFill>
            <a:srgbClr val="FFFFFF"/>
          </a:solidFill>
          <a:ln>
            <a:solidFill>
              <a:srgbClr val="404040"/>
            </a:solidFill>
          </a:ln>
        </p:spPr>
        <p:txBody>
          <a:bodyPr anchor="ctr" anchorCtr="1">
            <a:normAutofit/>
          </a:bodyPr>
          <a:lstStyle>
            <a:lvl1pPr>
              <a:defRPr sz="2100">
                <a:solidFill>
                  <a:srgbClr val="262626"/>
                </a:solidFill>
              </a:defRPr>
            </a:lvl1pPr>
          </a:lstStyle>
          <a:p>
            <a:r>
              <a:rPr lang="fr-FR"/>
              <a:t>Modifiez le style du titre</a:t>
            </a:r>
            <a:endParaRPr lang="en-US" dirty="0"/>
          </a:p>
        </p:txBody>
      </p:sp>
      <p:sp>
        <p:nvSpPr>
          <p:cNvPr id="3" name="Content Placeholder 2"/>
          <p:cNvSpPr>
            <a:spLocks noGrp="1"/>
          </p:cNvSpPr>
          <p:nvPr>
            <p:ph idx="1"/>
          </p:nvPr>
        </p:nvSpPr>
        <p:spPr>
          <a:xfrm>
            <a:off x="5052060" y="804672"/>
            <a:ext cx="361188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62965" y="3549918"/>
            <a:ext cx="284607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9" name="Date Placeholder 8"/>
          <p:cNvSpPr>
            <a:spLocks noGrp="1"/>
          </p:cNvSpPr>
          <p:nvPr>
            <p:ph type="dt" sz="half" idx="10"/>
          </p:nvPr>
        </p:nvSpPr>
        <p:spPr/>
        <p:txBody>
          <a:bodyPr/>
          <a:lstStyle/>
          <a:p>
            <a:fld id="{02AC24A9-CCB6-4F8D-B8DB-C2F3692CFA5A}" type="datetimeFigureOut">
              <a:rPr lang="en-US" smtClean="0"/>
              <a:t>7/7/25</a:t>
            </a:fld>
            <a:endParaRPr lang="en-US" dirty="0"/>
          </a:p>
        </p:txBody>
      </p:sp>
      <p:sp>
        <p:nvSpPr>
          <p:cNvPr id="10" name="Footer Placeholder 9"/>
          <p:cNvSpPr>
            <a:spLocks noGrp="1"/>
          </p:cNvSpPr>
          <p:nvPr>
            <p:ph type="ftr" sz="quarter" idx="11"/>
          </p:nvPr>
        </p:nvSpPr>
        <p:spPr>
          <a:xfrm>
            <a:off x="640703" y="6236208"/>
            <a:ext cx="3806398" cy="320040"/>
          </a:xfrm>
        </p:spPr>
        <p:txBody>
          <a:bodyPr>
            <a:normAutofit/>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2DC25EE-239B-4C5F-AAD1-255A7D5F1EE2}" type="slidenum">
              <a:rPr lang="en-US" smtClean="0"/>
              <a:t>‹N°›</a:t>
            </a:fld>
            <a:endParaRPr lang="en-US" dirty="0"/>
          </a:p>
        </p:txBody>
      </p:sp>
    </p:spTree>
    <p:extLst>
      <p:ext uri="{BB962C8B-B14F-4D97-AF65-F5344CB8AC3E}">
        <p14:creationId xmlns:p14="http://schemas.microsoft.com/office/powerpoint/2010/main" val="2988378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18" name="Rectangle 17"/>
          <p:cNvSpPr/>
          <p:nvPr/>
        </p:nvSpPr>
        <p:spPr>
          <a:xfrm>
            <a:off x="1" y="0"/>
            <a:ext cx="4571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640080" y="2243828"/>
            <a:ext cx="3291840" cy="1143000"/>
          </a:xfrm>
          <a:solidFill>
            <a:srgbClr val="FFFFFF"/>
          </a:solidFill>
          <a:ln>
            <a:solidFill>
              <a:srgbClr val="262626"/>
            </a:solidFill>
          </a:ln>
        </p:spPr>
        <p:txBody>
          <a:bodyPr anchor="ctr" anchorCtr="1">
            <a:noAutofit/>
          </a:bodyPr>
          <a:lstStyle>
            <a:lvl1pPr>
              <a:defRPr sz="2100">
                <a:solidFill>
                  <a:srgbClr val="262626"/>
                </a:solidFill>
              </a:defRPr>
            </a:lvl1pPr>
          </a:lstStyle>
          <a:p>
            <a:r>
              <a:rPr lang="fr-FR"/>
              <a:t>Modifiez le style du titre</a:t>
            </a:r>
            <a:endParaRPr lang="en-US" dirty="0"/>
          </a:p>
        </p:txBody>
      </p:sp>
      <p:sp>
        <p:nvSpPr>
          <p:cNvPr id="3" name="Picture Placeholder 2"/>
          <p:cNvSpPr>
            <a:spLocks noGrp="1" noChangeAspect="1"/>
          </p:cNvSpPr>
          <p:nvPr>
            <p:ph type="pic" idx="1"/>
          </p:nvPr>
        </p:nvSpPr>
        <p:spPr>
          <a:xfrm>
            <a:off x="4572000" y="-42172"/>
            <a:ext cx="4576573"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dirty="0"/>
              <a:t>Cliquez sur l'icône pour ajouter une image</a:t>
            </a:r>
            <a:endParaRPr lang="en-US" dirty="0"/>
          </a:p>
        </p:txBody>
      </p:sp>
      <p:sp>
        <p:nvSpPr>
          <p:cNvPr id="4" name="Text Placeholder 3"/>
          <p:cNvSpPr>
            <a:spLocks noGrp="1"/>
          </p:cNvSpPr>
          <p:nvPr>
            <p:ph type="body" sz="half" idx="2"/>
          </p:nvPr>
        </p:nvSpPr>
        <p:spPr>
          <a:xfrm>
            <a:off x="862965" y="3549919"/>
            <a:ext cx="284607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2AC24A9-CCB6-4F8D-B8DB-C2F3692CFA5A}" type="datetimeFigureOut">
              <a:rPr lang="en-US" smtClean="0"/>
              <a:t>7/7/25</a:t>
            </a:fld>
            <a:endParaRPr lang="en-US" dirty="0"/>
          </a:p>
        </p:txBody>
      </p:sp>
      <p:sp>
        <p:nvSpPr>
          <p:cNvPr id="9" name="Footer Placeholder 8"/>
          <p:cNvSpPr>
            <a:spLocks noGrp="1"/>
          </p:cNvSpPr>
          <p:nvPr>
            <p:ph type="ftr" sz="quarter" idx="11"/>
          </p:nvPr>
        </p:nvSpPr>
        <p:spPr>
          <a:xfrm>
            <a:off x="640080" y="6236208"/>
            <a:ext cx="3803904" cy="320040"/>
          </a:xfrm>
        </p:spPr>
        <p:txBody>
          <a:bodyPr>
            <a:normAutofit/>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2DC25EE-239B-4C5F-AAD1-255A7D5F1EE2}" type="slidenum">
              <a:rPr lang="en-US" smtClean="0"/>
              <a:t>‹N°›</a:t>
            </a:fld>
            <a:endParaRPr lang="en-US" dirty="0"/>
          </a:p>
        </p:txBody>
      </p:sp>
    </p:spTree>
    <p:extLst>
      <p:ext uri="{BB962C8B-B14F-4D97-AF65-F5344CB8AC3E}">
        <p14:creationId xmlns:p14="http://schemas.microsoft.com/office/powerpoint/2010/main" val="39669435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1606045" y="964692"/>
            <a:ext cx="5937755"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1606045" y="2638045"/>
            <a:ext cx="5937755" cy="310198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5978943" y="6238816"/>
            <a:ext cx="2065310" cy="323968"/>
          </a:xfrm>
          <a:prstGeom prst="rect">
            <a:avLst/>
          </a:prstGeom>
        </p:spPr>
        <p:txBody>
          <a:bodyPr vert="horz" lIns="91440" tIns="45720" rIns="91440" bIns="45720" rtlCol="0" anchor="ctr"/>
          <a:lstStyle>
            <a:lvl1pPr algn="r">
              <a:defRPr sz="1000">
                <a:solidFill>
                  <a:schemeClr val="tx1">
                    <a:alpha val="70000"/>
                  </a:schemeClr>
                </a:solidFill>
              </a:defRPr>
            </a:lvl1pPr>
          </a:lstStyle>
          <a:p>
            <a:fld id="{02AC24A9-CCB6-4F8D-B8DB-C2F3692CFA5A}" type="datetimeFigureOut">
              <a:rPr lang="en-US" smtClean="0"/>
              <a:t>7/7/25</a:t>
            </a:fld>
            <a:endParaRPr lang="en-US" dirty="0"/>
          </a:p>
        </p:txBody>
      </p:sp>
      <p:sp>
        <p:nvSpPr>
          <p:cNvPr id="5" name="Footer Placeholder 4"/>
          <p:cNvSpPr>
            <a:spLocks noGrp="1"/>
          </p:cNvSpPr>
          <p:nvPr>
            <p:ph type="ftr" sz="quarter" idx="3"/>
          </p:nvPr>
        </p:nvSpPr>
        <p:spPr>
          <a:xfrm>
            <a:off x="1102239" y="6236208"/>
            <a:ext cx="4556664" cy="320040"/>
          </a:xfrm>
          <a:prstGeom prst="rect">
            <a:avLst/>
          </a:prstGeom>
        </p:spPr>
        <p:txBody>
          <a:bodyPr vert="horz" lIns="91440" tIns="45720" rIns="91440" bIns="45720" rtlCol="0" anchor="ctr"/>
          <a:lstStyle>
            <a:lvl1pPr algn="l">
              <a:defRPr sz="100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8240112" y="6217920"/>
            <a:ext cx="365760" cy="365760"/>
          </a:xfrm>
          <a:prstGeom prst="ellipse">
            <a:avLst/>
          </a:prstGeom>
          <a:solidFill>
            <a:srgbClr val="1D1D1D">
              <a:alpha val="69804"/>
            </a:srgbClr>
          </a:solidFill>
        </p:spPr>
        <p:txBody>
          <a:bodyPr vert="horz" lIns="18288" tIns="45720" rIns="18288" bIns="45720" rtlCol="0" anchor="ctr">
            <a:noAutofit/>
          </a:bodyPr>
          <a:lstStyle>
            <a:lvl1pPr algn="ctr">
              <a:defRPr sz="1100" spc="0" baseline="0">
                <a:solidFill>
                  <a:srgbClr val="FFFFFF"/>
                </a:solidFill>
              </a:defRPr>
            </a:lvl1pPr>
          </a:lstStyle>
          <a:p>
            <a:fld id="{B2DC25EE-239B-4C5F-AAD1-255A7D5F1EE2}" type="slidenum">
              <a:rPr lang="en-US" smtClean="0"/>
              <a:t>‹N°›</a:t>
            </a:fld>
            <a:endParaRPr lang="en-US" dirty="0"/>
          </a:p>
        </p:txBody>
      </p:sp>
    </p:spTree>
    <p:extLst>
      <p:ext uri="{BB962C8B-B14F-4D97-AF65-F5344CB8AC3E}">
        <p14:creationId xmlns:p14="http://schemas.microsoft.com/office/powerpoint/2010/main" val="2440802672"/>
      </p:ext>
    </p:extLst>
  </p:cSld>
  <p:clrMap bg1="lt1" tx1="dk1" bg2="lt2" tx2="dk2" accent1="accent1" accent2="accent2" accent3="accent3" accent4="accent4" accent5="accent5" accent6="accent6" hlink="hlink" folHlink="folHlink"/>
  <p:sldLayoutIdLst>
    <p:sldLayoutId id="2147483847"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 id="2147483857" r:id="rId11"/>
  </p:sldLayoutIdLst>
  <p:txStyles>
    <p:titleStyle>
      <a:lvl1pPr algn="ctr" defTabSz="914400" rtl="0" eaLnBrk="1" latinLnBrk="0" hangingPunct="1">
        <a:lnSpc>
          <a:spcPct val="90000"/>
        </a:lnSpc>
        <a:spcBef>
          <a:spcPct val="0"/>
        </a:spcBef>
        <a:buNone/>
        <a:defRPr sz="26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image" Target="../media/image4.tiff"/><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hyperlink" Target="mailto:ln.pro@free.fr" TargetMode="Externa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hyperlink" Target="https://www.capemploi75.org/nous-contacter" TargetMode="External"/><Relationship Id="rId2" Type="http://schemas.openxmlformats.org/officeDocument/2006/relationships/hyperlink" Target="https://dossiers.agefiph.fr/Teleservice/Depot-de-demande-d-aide-financiere." TargetMode="Externa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Une image contenant violet, Caractère coloré, violette&#10;&#10;Description générée automatiquement">
            <a:extLst>
              <a:ext uri="{FF2B5EF4-FFF2-40B4-BE49-F238E27FC236}">
                <a16:creationId xmlns:a16="http://schemas.microsoft.com/office/drawing/2014/main" id="{1381B732-3E95-141A-349D-09D42FAC0945}"/>
              </a:ext>
            </a:extLst>
          </p:cNvPr>
          <p:cNvPicPr>
            <a:picLocks noChangeAspect="1"/>
          </p:cNvPicPr>
          <p:nvPr/>
        </p:nvPicPr>
        <p:blipFill rotWithShape="1">
          <a:blip r:embed="rId2">
            <a:alphaModFix amt="40000"/>
          </a:blip>
          <a:srcRect b="25000"/>
          <a:stretch/>
        </p:blipFill>
        <p:spPr>
          <a:xfrm>
            <a:off x="0" y="674377"/>
            <a:ext cx="9143986" cy="5143493"/>
          </a:xfrm>
          <a:prstGeom prst="rect">
            <a:avLst/>
          </a:prstGeom>
        </p:spPr>
      </p:pic>
      <p:sp>
        <p:nvSpPr>
          <p:cNvPr id="2" name="Titre 1">
            <a:extLst>
              <a:ext uri="{FF2B5EF4-FFF2-40B4-BE49-F238E27FC236}">
                <a16:creationId xmlns:a16="http://schemas.microsoft.com/office/drawing/2014/main" id="{5DBDBB6A-B7B1-BC82-7C98-84373EF46954}"/>
              </a:ext>
            </a:extLst>
          </p:cNvPr>
          <p:cNvSpPr>
            <a:spLocks noGrp="1"/>
          </p:cNvSpPr>
          <p:nvPr>
            <p:ph type="ctrTitle"/>
          </p:nvPr>
        </p:nvSpPr>
        <p:spPr>
          <a:xfrm>
            <a:off x="1200150" y="2647308"/>
            <a:ext cx="6743700" cy="1234440"/>
          </a:xfrm>
          <a:noFill/>
          <a:ln w="38100" cap="sq">
            <a:solidFill>
              <a:schemeClr val="tx1"/>
            </a:solidFill>
            <a:miter lim="800000"/>
          </a:ln>
        </p:spPr>
        <p:txBody>
          <a:bodyPr anchor="ctr">
            <a:normAutofit fontScale="90000"/>
          </a:bodyPr>
          <a:lstStyle/>
          <a:p>
            <a:pPr algn="r"/>
            <a:r>
              <a:rPr lang="fr-FR" b="1" dirty="0">
                <a:solidFill>
                  <a:schemeClr val="tx1"/>
                </a:solidFill>
              </a:rPr>
              <a:t>Plaquette 2025</a:t>
            </a:r>
            <a:br>
              <a:rPr lang="fr-FR" b="1" dirty="0">
                <a:solidFill>
                  <a:schemeClr val="tx1"/>
                </a:solidFill>
              </a:rPr>
            </a:br>
            <a:br>
              <a:rPr lang="fr-FR" b="1" dirty="0">
                <a:solidFill>
                  <a:schemeClr val="tx1"/>
                </a:solidFill>
              </a:rPr>
            </a:br>
            <a:r>
              <a:rPr lang="fr-FR" sz="1200" b="1" dirty="0">
                <a:solidFill>
                  <a:srgbClr val="002060"/>
                </a:solidFill>
                <a:latin typeface="Calibri" panose="020F0502020204030204" pitchFamily="34" charset="0"/>
                <a:cs typeface="Calibri" panose="020F0502020204030204" pitchFamily="34" charset="0"/>
              </a:rPr>
              <a:t>mise à jour 2025</a:t>
            </a:r>
          </a:p>
        </p:txBody>
      </p:sp>
      <p:sp>
        <p:nvSpPr>
          <p:cNvPr id="3" name="Sous-titre 2">
            <a:extLst>
              <a:ext uri="{FF2B5EF4-FFF2-40B4-BE49-F238E27FC236}">
                <a16:creationId xmlns:a16="http://schemas.microsoft.com/office/drawing/2014/main" id="{C69B1633-A0C3-72A3-B0E0-A59B9AE8C1BB}"/>
              </a:ext>
            </a:extLst>
          </p:cNvPr>
          <p:cNvSpPr>
            <a:spLocks noGrp="1"/>
          </p:cNvSpPr>
          <p:nvPr>
            <p:ph type="subTitle" idx="1"/>
          </p:nvPr>
        </p:nvSpPr>
        <p:spPr>
          <a:xfrm>
            <a:off x="2021396" y="4121658"/>
            <a:ext cx="5101209" cy="929921"/>
          </a:xfrm>
        </p:spPr>
        <p:txBody>
          <a:bodyPr>
            <a:normAutofit lnSpcReduction="10000"/>
          </a:bodyPr>
          <a:lstStyle/>
          <a:p>
            <a:pPr>
              <a:spcAft>
                <a:spcPts val="450"/>
              </a:spcAft>
            </a:pPr>
            <a:r>
              <a:rPr lang="fr-FR" sz="2000" b="1" dirty="0">
                <a:solidFill>
                  <a:schemeClr val="bg2">
                    <a:lumMod val="50000"/>
                  </a:schemeClr>
                </a:solidFill>
              </a:rPr>
              <a:t>Drainage lymphatique manuel méthode Nadine </a:t>
            </a:r>
            <a:r>
              <a:rPr lang="fr-FR" sz="2000" b="1" dirty="0" err="1">
                <a:solidFill>
                  <a:schemeClr val="bg2">
                    <a:lumMod val="50000"/>
                  </a:schemeClr>
                </a:solidFill>
              </a:rPr>
              <a:t>Librach</a:t>
            </a:r>
            <a:r>
              <a:rPr lang="fr-FR" sz="2000" b="1" dirty="0">
                <a:solidFill>
                  <a:schemeClr val="bg2">
                    <a:lumMod val="50000"/>
                  </a:schemeClr>
                </a:solidFill>
              </a:rPr>
              <a:t> dans un protocole corporel à visé de  Bien-Etre</a:t>
            </a:r>
          </a:p>
        </p:txBody>
      </p:sp>
    </p:spTree>
    <p:extLst>
      <p:ext uri="{BB962C8B-B14F-4D97-AF65-F5344CB8AC3E}">
        <p14:creationId xmlns:p14="http://schemas.microsoft.com/office/powerpoint/2010/main" val="2777581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500"/>
                                  </p:stCondLst>
                                  <p:iterate>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00"/>
                                        <p:tgtEl>
                                          <p:spTgt spid="3">
                                            <p:txEl>
                                              <p:pRg st="0" end="0"/>
                                            </p:txEl>
                                          </p:spTgt>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AD81635-4252-5357-BDB1-C8F676D95886}"/>
              </a:ext>
            </a:extLst>
          </p:cNvPr>
          <p:cNvSpPr>
            <a:spLocks noGrp="1"/>
          </p:cNvSpPr>
          <p:nvPr>
            <p:ph type="title"/>
          </p:nvPr>
        </p:nvSpPr>
        <p:spPr>
          <a:xfrm>
            <a:off x="1" y="726830"/>
            <a:ext cx="4478214" cy="1031631"/>
          </a:xfrm>
        </p:spPr>
        <p:txBody>
          <a:bodyPr>
            <a:normAutofit/>
          </a:bodyPr>
          <a:lstStyle/>
          <a:p>
            <a:pPr marL="285750" indent="-285750" algn="l" fontAlgn="base">
              <a:buClr>
                <a:schemeClr val="tx1"/>
              </a:buClr>
              <a:buFont typeface="Wingdings" pitchFamily="2" charset="2"/>
              <a:buChar char="Ø"/>
            </a:pPr>
            <a:r>
              <a:rPr lang="fr-FR" sz="1400" b="1">
                <a:solidFill>
                  <a:srgbClr val="5D779B"/>
                </a:solidFill>
                <a:effectLst/>
                <a:latin typeface="Calibri" panose="020F0502020204030204" pitchFamily="34" charset="0"/>
                <a:ea typeface="Century Schoolbook" panose="02040604050505020304" pitchFamily="18" charset="0"/>
              </a:rPr>
              <a:t>Le marché du travail</a:t>
            </a:r>
            <a:r>
              <a:rPr lang="fr-FR" sz="1400">
                <a:effectLst/>
              </a:rPr>
              <a:t> </a:t>
            </a:r>
            <a:endParaRPr lang="fr-FR" sz="1400">
              <a:latin typeface="Calibri" panose="020F0502020204030204" pitchFamily="34" charset="0"/>
              <a:cs typeface="Calibri" panose="020F0502020204030204" pitchFamily="34" charset="0"/>
            </a:endParaRPr>
          </a:p>
        </p:txBody>
      </p:sp>
      <p:sp>
        <p:nvSpPr>
          <p:cNvPr id="3" name="Espace réservé du contenu 2">
            <a:extLst>
              <a:ext uri="{FF2B5EF4-FFF2-40B4-BE49-F238E27FC236}">
                <a16:creationId xmlns:a16="http://schemas.microsoft.com/office/drawing/2014/main" id="{115BE303-381F-1EC9-DF57-ABC966F43BDA}"/>
              </a:ext>
            </a:extLst>
          </p:cNvPr>
          <p:cNvSpPr>
            <a:spLocks noGrp="1"/>
          </p:cNvSpPr>
          <p:nvPr>
            <p:ph idx="1"/>
          </p:nvPr>
        </p:nvSpPr>
        <p:spPr>
          <a:xfrm>
            <a:off x="4572000" y="0"/>
            <a:ext cx="4572000" cy="6858000"/>
          </a:xfrm>
        </p:spPr>
        <p:txBody>
          <a:bodyPr>
            <a:normAutofit fontScale="25000" lnSpcReduction="20000"/>
          </a:bodyPr>
          <a:lstStyle/>
          <a:p>
            <a:pPr fontAlgn="base"/>
            <a:r>
              <a:rPr lang="fr-FR" sz="1800" b="1" u="none" strike="noStrike">
                <a:solidFill>
                  <a:srgbClr val="000000"/>
                </a:solidFill>
                <a:effectLst/>
                <a:latin typeface="Calibri" panose="020F0502020204030204" pitchFamily="34" charset="0"/>
                <a:ea typeface="Times New Roman" panose="02020603050405020304" pitchFamily="18" charset="0"/>
              </a:rPr>
              <a:t> </a:t>
            </a:r>
            <a:endParaRPr lang="fr-FR" sz="1800">
              <a:effectLst/>
              <a:latin typeface="Times New Roman" panose="02020603050405020304" pitchFamily="18" charset="0"/>
              <a:ea typeface="Times New Roman" panose="02020603050405020304" pitchFamily="18" charset="0"/>
            </a:endParaRPr>
          </a:p>
          <a:p>
            <a:pPr marL="179705" algn="just" fontAlgn="base"/>
            <a:r>
              <a:rPr lang="fr-FR" sz="1800">
                <a:solidFill>
                  <a:srgbClr val="535356"/>
                </a:solidFill>
                <a:effectLst/>
                <a:latin typeface="Calibri" panose="020F0502020204030204" pitchFamily="34" charset="0"/>
                <a:ea typeface="Times New Roman" panose="02020603050405020304" pitchFamily="18" charset="0"/>
              </a:rPr>
              <a:t> </a:t>
            </a:r>
            <a:endParaRPr lang="fr-FR" sz="1800">
              <a:effectLst/>
              <a:latin typeface="Times New Roman" panose="02020603050405020304" pitchFamily="18" charset="0"/>
              <a:ea typeface="Times New Roman" panose="02020603050405020304" pitchFamily="18" charset="0"/>
            </a:endParaRPr>
          </a:p>
          <a:p>
            <a:pPr lvl="0" fontAlgn="base">
              <a:buClr>
                <a:srgbClr val="000000"/>
              </a:buClr>
              <a:buFont typeface="Wingdings" pitchFamily="2" charset="2"/>
              <a:buChar char="Ø"/>
            </a:pPr>
            <a:r>
              <a:rPr lang="fr-FR" sz="560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Le futur praticien pourra exercer dans des milieux professionnels divers, hôpitaux, cliniques, instituts, spa, en cabinet, et sur un public également différent : séniors, femme enceinte, sportifs, et toute personne qui peut recevoir cette prestation.</a:t>
            </a:r>
          </a:p>
          <a:p>
            <a:pPr lvl="0" fontAlgn="base">
              <a:buClr>
                <a:srgbClr val="000000"/>
              </a:buClr>
              <a:buFont typeface="Wingdings" pitchFamily="2" charset="2"/>
              <a:buChar char="Ø"/>
            </a:pPr>
            <a:r>
              <a:rPr lang="fr-FR" sz="560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 Ce protocole est à visé non thérapeutique.</a:t>
            </a:r>
          </a:p>
          <a:p>
            <a:pPr marL="0" indent="0" fontAlgn="base">
              <a:buNone/>
            </a:pPr>
            <a:r>
              <a:rPr lang="fr-FR" sz="560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 </a:t>
            </a:r>
          </a:p>
          <a:p>
            <a:pPr marL="0" lvl="0" indent="0" fontAlgn="base">
              <a:buNone/>
            </a:pPr>
            <a:endParaRPr lang="fr-FR" sz="560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fontAlgn="base">
              <a:buFont typeface="Helvetica" pitchFamily="2" charset="0"/>
              <a:buChar char="-"/>
            </a:pPr>
            <a:endParaRPr lang="fr-FR" sz="5600">
              <a:solidFill>
                <a:srgbClr val="002060"/>
              </a:solidFill>
              <a:latin typeface="Calibri" panose="020F0502020204030204" pitchFamily="34" charset="0"/>
              <a:ea typeface="Times New Roman" panose="02020603050405020304" pitchFamily="18" charset="0"/>
              <a:cs typeface="Calibri" panose="020F0502020204030204" pitchFamily="34" charset="0"/>
            </a:endParaRPr>
          </a:p>
          <a:p>
            <a:pPr lvl="0" fontAlgn="base">
              <a:buClr>
                <a:schemeClr val="tx1"/>
              </a:buClr>
              <a:buFont typeface="Wingdings" pitchFamily="2" charset="2"/>
              <a:buChar char="Ø"/>
            </a:pPr>
            <a:r>
              <a:rPr lang="fr-FR" sz="560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Pouvoir élargir l’offre des prestations</a:t>
            </a:r>
          </a:p>
          <a:p>
            <a:pPr lvl="0" fontAlgn="base">
              <a:buClr>
                <a:schemeClr val="tx1"/>
              </a:buClr>
              <a:buFont typeface="Wingdings" pitchFamily="2" charset="2"/>
              <a:buChar char="Ø"/>
            </a:pPr>
            <a:r>
              <a:rPr lang="fr-FR" sz="5600" b="1">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Bénéfice financier : le protocole s’articule autour de 7 séances sur 7 semaines, puis de 1 à 2 séances par mois assurant la pérennité des résultats. Ajout de conseils personnalisés en compléments</a:t>
            </a:r>
            <a:r>
              <a:rPr lang="fr-FR" sz="560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a:t>
            </a:r>
          </a:p>
          <a:p>
            <a:pPr fontAlgn="base">
              <a:buClrTx/>
              <a:buFont typeface="Wingdings" pitchFamily="2" charset="2"/>
              <a:buChar char="Ø"/>
            </a:pPr>
            <a:r>
              <a:rPr lang="fr-FR" sz="560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Apporter aux clients, un protocole à visé de bien-être s’appuyant sur de solides connaissances. </a:t>
            </a:r>
          </a:p>
          <a:p>
            <a:pPr>
              <a:buClr>
                <a:schemeClr val="tx1"/>
              </a:buClr>
              <a:buFont typeface="Wingdings" pitchFamily="2" charset="2"/>
              <a:buChar char="Ø"/>
            </a:pPr>
            <a:r>
              <a:rPr lang="fr-FR" sz="5600" b="1">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  Se faire connaitre et reconnaitre avec la réputation de savoir allier </a:t>
            </a:r>
            <a:r>
              <a:rPr lang="fr-FR" sz="560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a:t>
            </a:r>
            <a:endParaRPr lang="fr-FR" sz="5600">
              <a:solidFill>
                <a:srgbClr val="002060"/>
              </a:solidFill>
              <a:effectLst/>
              <a:latin typeface="Calibri" panose="020F0502020204030204" pitchFamily="34" charset="0"/>
              <a:ea typeface="Century Schoolbook" panose="02040604050505020304" pitchFamily="18" charset="0"/>
              <a:cs typeface="Calibri" panose="020F0502020204030204" pitchFamily="34" charset="0"/>
            </a:endParaRPr>
          </a:p>
          <a:p>
            <a:pPr>
              <a:buClr>
                <a:schemeClr val="tx1"/>
              </a:buClr>
              <a:buFont typeface="Wingdings" pitchFamily="2" charset="2"/>
              <a:buChar char="§"/>
            </a:pPr>
            <a:r>
              <a:rPr lang="fr-FR" sz="560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 La performance de résultat,  </a:t>
            </a:r>
            <a:endParaRPr lang="fr-FR" sz="5600">
              <a:solidFill>
                <a:srgbClr val="002060"/>
              </a:solidFill>
              <a:effectLst/>
              <a:latin typeface="Calibri" panose="020F0502020204030204" pitchFamily="34" charset="0"/>
              <a:ea typeface="Century Schoolbook" panose="02040604050505020304" pitchFamily="18" charset="0"/>
              <a:cs typeface="Calibri" panose="020F0502020204030204" pitchFamily="34" charset="0"/>
            </a:endParaRPr>
          </a:p>
          <a:p>
            <a:pPr>
              <a:buClr>
                <a:schemeClr val="tx1"/>
              </a:buClr>
              <a:buFont typeface="Wingdings" pitchFamily="2" charset="2"/>
              <a:buChar char="§"/>
            </a:pPr>
            <a:r>
              <a:rPr lang="fr-FR" sz="560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La qualité de l’accompagnement </a:t>
            </a:r>
            <a:endParaRPr lang="fr-FR" sz="5600">
              <a:solidFill>
                <a:srgbClr val="002060"/>
              </a:solidFill>
              <a:effectLst/>
              <a:latin typeface="Calibri" panose="020F0502020204030204" pitchFamily="34" charset="0"/>
              <a:ea typeface="Century Schoolbook" panose="02040604050505020304" pitchFamily="18" charset="0"/>
              <a:cs typeface="Calibri" panose="020F0502020204030204" pitchFamily="34" charset="0"/>
            </a:endParaRPr>
          </a:p>
          <a:p>
            <a:pPr>
              <a:buClr>
                <a:schemeClr val="tx1"/>
              </a:buClr>
              <a:buFont typeface="Wingdings" pitchFamily="2" charset="2"/>
              <a:buChar char="§"/>
            </a:pPr>
            <a:r>
              <a:rPr lang="fr-FR" sz="5600">
                <a:solidFill>
                  <a:srgbClr val="002060"/>
                </a:solidFill>
                <a:latin typeface="Calibri" panose="020F0502020204030204" pitchFamily="34" charset="0"/>
                <a:ea typeface="Times New Roman" panose="02020603050405020304" pitchFamily="18" charset="0"/>
                <a:cs typeface="Calibri" panose="020F0502020204030204" pitchFamily="34" charset="0"/>
              </a:rPr>
              <a:t>L</a:t>
            </a:r>
            <a:r>
              <a:rPr lang="fr-FR" sz="560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a pérennité du mieux être </a:t>
            </a:r>
            <a:endParaRPr lang="fr-FR" sz="5600">
              <a:solidFill>
                <a:srgbClr val="002060"/>
              </a:solidFill>
              <a:latin typeface="Calibri" panose="020F0502020204030204" pitchFamily="34" charset="0"/>
              <a:ea typeface="Times New Roman" panose="02020603050405020304" pitchFamily="18" charset="0"/>
              <a:cs typeface="Calibri" panose="020F0502020204030204" pitchFamily="34" charset="0"/>
            </a:endParaRPr>
          </a:p>
          <a:p>
            <a:pPr>
              <a:buClr>
                <a:schemeClr val="tx1"/>
              </a:buClr>
              <a:buFont typeface="Wingdings" pitchFamily="2" charset="2"/>
              <a:buChar char="§"/>
            </a:pPr>
            <a:r>
              <a:rPr lang="fr-FR" sz="560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 Des réponses professionnelles par un vocabulaire précis, des explications claires et justes</a:t>
            </a:r>
            <a:endParaRPr lang="fr-FR" sz="5600">
              <a:solidFill>
                <a:srgbClr val="002060"/>
              </a:solidFill>
              <a:latin typeface="Calibri" panose="020F0502020204030204" pitchFamily="34" charset="0"/>
              <a:ea typeface="Times New Roman" panose="02020603050405020304" pitchFamily="18" charset="0"/>
              <a:cs typeface="Calibri" panose="020F0502020204030204" pitchFamily="34" charset="0"/>
            </a:endParaRPr>
          </a:p>
          <a:p>
            <a:pPr>
              <a:buClr>
                <a:schemeClr val="tx1"/>
              </a:buClr>
              <a:buFont typeface="Wingdings" pitchFamily="2" charset="2"/>
              <a:buChar char="§"/>
            </a:pPr>
            <a:r>
              <a:rPr lang="fr-FR" sz="560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Offrir de la transparence, ne pas vendre mais faire en sorte que l’on vient cherche le savoir faire</a:t>
            </a:r>
            <a:endParaRPr lang="fr-FR" sz="5600">
              <a:solidFill>
                <a:srgbClr val="002060"/>
              </a:solidFill>
              <a:effectLst/>
              <a:latin typeface="Calibri" panose="020F0502020204030204" pitchFamily="34" charset="0"/>
              <a:ea typeface="Century Schoolbook" panose="02040604050505020304" pitchFamily="18" charset="0"/>
              <a:cs typeface="Calibri" panose="020F0502020204030204" pitchFamily="34" charset="0"/>
            </a:endParaRPr>
          </a:p>
          <a:p>
            <a:pPr marL="0" indent="0" fontAlgn="base">
              <a:buNone/>
            </a:pPr>
            <a:r>
              <a:rPr lang="fr-FR" sz="560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 </a:t>
            </a:r>
          </a:p>
          <a:p>
            <a:pPr marL="0" indent="0" algn="just" fontAlgn="base">
              <a:buNone/>
            </a:pPr>
            <a:r>
              <a:rPr lang="fr-FR" sz="4800">
                <a:effectLst/>
                <a:latin typeface="Calibri" panose="020F0502020204030204" pitchFamily="34" charset="0"/>
                <a:ea typeface="Times New Roman" panose="02020603050405020304" pitchFamily="18" charset="0"/>
                <a:cs typeface="Calibri" panose="020F0502020204030204" pitchFamily="34" charset="0"/>
              </a:rPr>
              <a:t> </a:t>
            </a:r>
          </a:p>
          <a:p>
            <a:pPr marL="0" indent="0" algn="just" fontAlgn="base">
              <a:buNone/>
            </a:pPr>
            <a:r>
              <a:rPr lang="fr-FR" sz="4800">
                <a:effectLst/>
                <a:latin typeface="Calibri" panose="020F0502020204030204" pitchFamily="34" charset="0"/>
                <a:ea typeface="Times New Roman" panose="02020603050405020304" pitchFamily="18" charset="0"/>
                <a:cs typeface="Calibri" panose="020F0502020204030204" pitchFamily="34" charset="0"/>
              </a:rPr>
              <a:t> </a:t>
            </a:r>
          </a:p>
          <a:p>
            <a:endParaRPr lang="fr-FR"/>
          </a:p>
        </p:txBody>
      </p:sp>
      <p:sp>
        <p:nvSpPr>
          <p:cNvPr id="6" name="Titre 1">
            <a:extLst>
              <a:ext uri="{FF2B5EF4-FFF2-40B4-BE49-F238E27FC236}">
                <a16:creationId xmlns:a16="http://schemas.microsoft.com/office/drawing/2014/main" id="{8B4041E0-91C9-A67F-B6D4-374CF77F98B9}"/>
              </a:ext>
            </a:extLst>
          </p:cNvPr>
          <p:cNvSpPr txBox="1">
            <a:spLocks/>
          </p:cNvSpPr>
          <p:nvPr/>
        </p:nvSpPr>
        <p:spPr bwMode="blackWhite">
          <a:xfrm>
            <a:off x="46894" y="3083169"/>
            <a:ext cx="4478214" cy="1031631"/>
          </a:xfrm>
          <a:prstGeom prst="rect">
            <a:avLst/>
          </a:prstGeom>
          <a:solidFill>
            <a:srgbClr val="FFFFFF"/>
          </a:solidFill>
          <a:ln w="31750" cap="sq">
            <a:solidFill>
              <a:srgbClr val="404040"/>
            </a:solidFill>
            <a:miter lim="800000"/>
          </a:ln>
        </p:spPr>
        <p:txBody>
          <a:bodyPr vert="horz" lIns="182880" tIns="182880" rIns="182880" bIns="182880" rtlCol="0" anchor="ctr" anchorCtr="1">
            <a:normAutofit/>
          </a:bodyPr>
          <a:lstStyle>
            <a:lvl1pPr algn="ctr" defTabSz="914400" rtl="0" eaLnBrk="1" latinLnBrk="0" hangingPunct="1">
              <a:lnSpc>
                <a:spcPct val="90000"/>
              </a:lnSpc>
              <a:spcBef>
                <a:spcPct val="0"/>
              </a:spcBef>
              <a:buNone/>
              <a:defRPr sz="2100" kern="1200" cap="all" spc="200" baseline="0">
                <a:solidFill>
                  <a:srgbClr val="262626"/>
                </a:solidFill>
                <a:latin typeface="+mj-lt"/>
                <a:ea typeface="+mj-ea"/>
                <a:cs typeface="+mj-cs"/>
              </a:defRPr>
            </a:lvl1pPr>
          </a:lstStyle>
          <a:p>
            <a:pPr marL="285750" indent="-285750" algn="l" fontAlgn="base">
              <a:buClr>
                <a:schemeClr val="tx1"/>
              </a:buClr>
              <a:buFont typeface="Wingdings" pitchFamily="2" charset="2"/>
              <a:buChar char="Ø"/>
            </a:pPr>
            <a:r>
              <a:rPr lang="fr-FR" sz="1400" b="1">
                <a:solidFill>
                  <a:srgbClr val="67778B"/>
                </a:solidFill>
                <a:latin typeface="Calibri" panose="020F0502020204030204" pitchFamily="34" charset="0"/>
                <a:ea typeface="Times New Roman" panose="02020603050405020304" pitchFamily="18" charset="0"/>
                <a:cs typeface="Calibri" panose="020F0502020204030204" pitchFamily="34" charset="0"/>
              </a:rPr>
              <a:t>Bénéfices pour l’entreprise</a:t>
            </a:r>
            <a:r>
              <a:rPr lang="fr-FR" sz="1400">
                <a:solidFill>
                  <a:srgbClr val="67778B"/>
                </a:solidFill>
                <a:latin typeface="Calibri" panose="020F0502020204030204" pitchFamily="34" charset="0"/>
                <a:ea typeface="Times New Roman" panose="02020603050405020304" pitchFamily="18" charset="0"/>
                <a:cs typeface="Calibri" panose="020F0502020204030204" pitchFamily="34" charset="0"/>
              </a:rPr>
              <a:t> </a:t>
            </a:r>
            <a:endParaRPr lang="fr-FR" sz="140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872793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FF00FBF-A569-DE18-2981-8D2B00ACDF40}"/>
              </a:ext>
            </a:extLst>
          </p:cNvPr>
          <p:cNvSpPr>
            <a:spLocks noGrp="1"/>
          </p:cNvSpPr>
          <p:nvPr>
            <p:ph type="title"/>
          </p:nvPr>
        </p:nvSpPr>
        <p:spPr>
          <a:xfrm>
            <a:off x="640703" y="402619"/>
            <a:ext cx="3290594" cy="2762611"/>
          </a:xfrm>
        </p:spPr>
        <p:txBody>
          <a:bodyPr>
            <a:normAutofit fontScale="90000"/>
          </a:bodyPr>
          <a:lstStyle/>
          <a:p>
            <a:pPr lvl="0" fontAlgn="base">
              <a:spcAft>
                <a:spcPts val="0"/>
              </a:spcAft>
              <a:buClr>
                <a:srgbClr val="000000"/>
              </a:buClr>
            </a:pPr>
            <a:r>
              <a:rPr lang="fr-FR" sz="1400" b="1">
                <a:solidFill>
                  <a:srgbClr val="67778B"/>
                </a:solidFill>
                <a:latin typeface="Calibri" panose="020F0502020204030204" pitchFamily="34" charset="0"/>
                <a:ea typeface="Times New Roman" panose="02020603050405020304" pitchFamily="18" charset="0"/>
                <a:cs typeface="Calibri" panose="020F0502020204030204" pitchFamily="34" charset="0"/>
              </a:rPr>
              <a:t>Durée de la formation</a:t>
            </a:r>
            <a:br>
              <a:rPr lang="fr-FR" sz="1800" b="1">
                <a:solidFill>
                  <a:srgbClr val="67778B"/>
                </a:solidFill>
                <a:latin typeface="Calibri" panose="020F0502020204030204" pitchFamily="34" charset="0"/>
                <a:ea typeface="Times New Roman" panose="02020603050405020304" pitchFamily="18" charset="0"/>
                <a:cs typeface="Calibri" panose="020F0502020204030204" pitchFamily="34" charset="0"/>
              </a:rPr>
            </a:br>
            <a:br>
              <a:rPr lang="fr-FR" sz="1800" b="1">
                <a:solidFill>
                  <a:srgbClr val="67778B"/>
                </a:solidFill>
                <a:latin typeface="Calibri" panose="020F0502020204030204" pitchFamily="34" charset="0"/>
                <a:ea typeface="Times New Roman" panose="02020603050405020304" pitchFamily="18" charset="0"/>
                <a:cs typeface="Calibri" panose="020F0502020204030204" pitchFamily="34" charset="0"/>
              </a:rPr>
            </a:br>
            <a:r>
              <a:rPr lang="fr-FR" sz="1300" b="1" kern="0" spc="0">
                <a:solidFill>
                  <a:srgbClr val="002060"/>
                </a:solidFill>
                <a:effectLst>
                  <a:outerShdw sx="0" sy="0">
                    <a:srgbClr val="000000"/>
                  </a:outerShdw>
                </a:effectLst>
                <a:latin typeface="Calibri" panose="020F0502020204030204" pitchFamily="34" charset="0"/>
                <a:ea typeface="Century Schoolbook" panose="02040604050505020304" pitchFamily="18" charset="0"/>
                <a:cs typeface="Times New Roman" panose="02020603050405020304" pitchFamily="18" charset="0"/>
              </a:rPr>
              <a:t>Durée : 112h de formation ( 7 modules) </a:t>
            </a:r>
            <a:br>
              <a:rPr lang="fr-FR" sz="1300" b="1" kern="0" spc="0">
                <a:solidFill>
                  <a:srgbClr val="002060"/>
                </a:solidFill>
                <a:effectLst>
                  <a:outerShdw sx="0" sy="0">
                    <a:srgbClr val="000000"/>
                  </a:outerShdw>
                </a:effectLst>
                <a:latin typeface="Calibri" panose="020F0502020204030204" pitchFamily="34" charset="0"/>
                <a:ea typeface="Century Schoolbook" panose="02040604050505020304" pitchFamily="18" charset="0"/>
                <a:cs typeface="Times New Roman" panose="02020603050405020304" pitchFamily="18" charset="0"/>
              </a:rPr>
            </a:br>
            <a:r>
              <a:rPr lang="fr-FR" sz="1200" b="1" kern="0" spc="0">
                <a:solidFill>
                  <a:srgbClr val="535356"/>
                </a:solidFill>
                <a:effectLst>
                  <a:outerShdw sx="0" sy="0">
                    <a:srgbClr val="000000"/>
                  </a:outerShdw>
                </a:effectLst>
                <a:latin typeface="Calibri" panose="020F0502020204030204" pitchFamily="34" charset="0"/>
                <a:ea typeface="Century Schoolbook" panose="02040604050505020304" pitchFamily="18" charset="0"/>
                <a:cs typeface="Calibri" panose="020F0502020204030204" pitchFamily="34" charset="0"/>
              </a:rPr>
              <a:t>(pause inclus  1 H par jour )</a:t>
            </a:r>
            <a:br>
              <a:rPr lang="fr-FR" sz="1200" b="1" kern="0" spc="0">
                <a:solidFill>
                  <a:srgbClr val="535356"/>
                </a:solidFill>
                <a:effectLst>
                  <a:outerShdw sx="0" sy="0">
                    <a:srgbClr val="000000"/>
                  </a:outerShdw>
                </a:effectLst>
                <a:latin typeface="Calibri" panose="020F0502020204030204" pitchFamily="34" charset="0"/>
                <a:ea typeface="Century Schoolbook" panose="02040604050505020304" pitchFamily="18" charset="0"/>
                <a:cs typeface="Calibri" panose="020F0502020204030204" pitchFamily="34" charset="0"/>
              </a:rPr>
            </a:br>
            <a:br>
              <a:rPr lang="fr-FR" sz="1300" b="1" kern="0" cap="none" spc="0">
                <a:effectLst>
                  <a:outerShdw sx="0" sy="0">
                    <a:srgbClr val="000000"/>
                  </a:outerShdw>
                </a:effectLst>
                <a:latin typeface="Calibri" panose="020F0502020204030204" pitchFamily="34" charset="0"/>
                <a:ea typeface="Century Schoolbook" panose="02040604050505020304" pitchFamily="18" charset="0"/>
                <a:cs typeface="Calibri" panose="020F0502020204030204" pitchFamily="34" charset="0"/>
              </a:rPr>
            </a:br>
            <a:r>
              <a:rPr lang="fr-FR" sz="1300" b="1" kern="0" cap="none" spc="0">
                <a:solidFill>
                  <a:srgbClr val="002060"/>
                </a:solidFill>
                <a:effectLst>
                  <a:outerShdw sx="0" sy="0">
                    <a:srgbClr val="000000"/>
                  </a:outerShdw>
                </a:effectLst>
                <a:latin typeface="Calibri" panose="020F0502020204030204" pitchFamily="34" charset="0"/>
                <a:ea typeface="Century Schoolbook" panose="02040604050505020304" pitchFamily="18" charset="0"/>
                <a:cs typeface="Calibri" panose="020F0502020204030204" pitchFamily="34" charset="0"/>
              </a:rPr>
              <a:t>Un travail personnel sur modèle de votre choix (minimum 3 modèles)   Doivent recevoir de la part de chaque apprenant 7 à 10 séances de 1 H </a:t>
            </a:r>
            <a:br>
              <a:rPr lang="fr-FR" sz="1300" b="1" kern="0" cap="none" spc="0">
                <a:solidFill>
                  <a:srgbClr val="002060"/>
                </a:solidFill>
                <a:effectLst>
                  <a:outerShdw sx="0" sy="0">
                    <a:srgbClr val="000000"/>
                  </a:outerShdw>
                </a:effectLst>
                <a:latin typeface="Calibri" panose="020F0502020204030204" pitchFamily="34" charset="0"/>
                <a:ea typeface="Century Schoolbook" panose="02040604050505020304" pitchFamily="18" charset="0"/>
                <a:cs typeface="Calibri" panose="020F0502020204030204" pitchFamily="34" charset="0"/>
              </a:rPr>
            </a:br>
            <a:br>
              <a:rPr lang="fr-FR" sz="1300" b="1" kern="0" cap="none" spc="0">
                <a:solidFill>
                  <a:srgbClr val="002060"/>
                </a:solidFill>
                <a:effectLst>
                  <a:outerShdw sx="0" sy="0">
                    <a:srgbClr val="000000"/>
                  </a:outerShdw>
                </a:effectLst>
                <a:latin typeface="Calibri" panose="020F0502020204030204" pitchFamily="34" charset="0"/>
                <a:ea typeface="Century Schoolbook" panose="02040604050505020304" pitchFamily="18" charset="0"/>
                <a:cs typeface="Calibri" panose="020F0502020204030204" pitchFamily="34" charset="0"/>
              </a:rPr>
            </a:br>
            <a:r>
              <a:rPr lang="fr-FR" sz="1300" b="1" kern="0" cap="none" spc="0">
                <a:solidFill>
                  <a:srgbClr val="002060"/>
                </a:solidFill>
                <a:effectLst>
                  <a:outerShdw sx="0" sy="0">
                    <a:srgbClr val="000000"/>
                  </a:outerShdw>
                </a:effectLst>
                <a:latin typeface="Calibri" panose="020F0502020204030204" pitchFamily="34" charset="0"/>
                <a:ea typeface="Century Schoolbook" panose="02040604050505020304" pitchFamily="18" charset="0"/>
                <a:cs typeface="Calibri" panose="020F0502020204030204" pitchFamily="34" charset="0"/>
              </a:rPr>
              <a:t>soit environs 30 H </a:t>
            </a:r>
            <a:br>
              <a:rPr lang="fr-FR" sz="1300" b="1" kern="0" cap="none" spc="0">
                <a:solidFill>
                  <a:srgbClr val="002060"/>
                </a:solidFill>
                <a:effectLst>
                  <a:outerShdw sx="0" sy="0">
                    <a:srgbClr val="000000"/>
                  </a:outerShdw>
                </a:effectLst>
                <a:latin typeface="Calibri" panose="020F0502020204030204" pitchFamily="34" charset="0"/>
                <a:ea typeface="Century Schoolbook" panose="02040604050505020304" pitchFamily="18" charset="0"/>
                <a:cs typeface="Calibri" panose="020F0502020204030204" pitchFamily="34" charset="0"/>
              </a:rPr>
            </a:br>
            <a:r>
              <a:rPr lang="fr-FR" sz="1300" b="1" kern="0" cap="none" spc="0">
                <a:solidFill>
                  <a:srgbClr val="002060"/>
                </a:solidFill>
                <a:effectLst>
                  <a:outerShdw sx="0" sy="0">
                    <a:srgbClr val="000000"/>
                  </a:outerShdw>
                </a:effectLst>
                <a:latin typeface="Calibri" panose="020F0502020204030204" pitchFamily="34" charset="0"/>
                <a:ea typeface="Century Schoolbook" panose="02040604050505020304" pitchFamily="18" charset="0"/>
                <a:cs typeface="Calibri" panose="020F0502020204030204" pitchFamily="34" charset="0"/>
              </a:rPr>
              <a:t>(avec  attestation signée attestant du nombre d’heure de travail personnel)</a:t>
            </a:r>
            <a:br>
              <a:rPr lang="fr-FR" sz="1300" b="1" kern="0" cap="none" spc="0">
                <a:solidFill>
                  <a:srgbClr val="002060"/>
                </a:solidFill>
                <a:effectLst>
                  <a:outerShdw sx="0" sy="0">
                    <a:srgbClr val="000000"/>
                  </a:outerShdw>
                </a:effectLst>
                <a:latin typeface="Calibri" panose="020F0502020204030204" pitchFamily="34" charset="0"/>
                <a:ea typeface="Century Schoolbook" panose="02040604050505020304" pitchFamily="18" charset="0"/>
                <a:cs typeface="Calibri" panose="020F0502020204030204" pitchFamily="34" charset="0"/>
              </a:rPr>
            </a:br>
            <a:r>
              <a:rPr lang="fr-FR" sz="1800" b="1">
                <a:solidFill>
                  <a:srgbClr val="46464A"/>
                </a:solidFill>
                <a:latin typeface="Calibri" panose="020F0502020204030204" pitchFamily="34" charset="0"/>
                <a:ea typeface="Century Schoolbook" panose="02040604050505020304" pitchFamily="18" charset="0"/>
                <a:cs typeface="Times New Roman" panose="02020603050405020304" pitchFamily="18" charset="0"/>
              </a:rPr>
              <a:t> </a:t>
            </a:r>
            <a:r>
              <a:rPr lang="fr-FR" sz="1800">
                <a:solidFill>
                  <a:srgbClr val="000000"/>
                </a:solidFill>
                <a:latin typeface="Calibri" panose="020F0502020204030204" pitchFamily="34" charset="0"/>
                <a:ea typeface="Times New Roman" panose="02020603050405020304" pitchFamily="18" charset="0"/>
              </a:rPr>
              <a:t> </a:t>
            </a:r>
            <a:br>
              <a:rPr lang="fr-FR" sz="1800">
                <a:latin typeface="Times New Roman" panose="02020603050405020304" pitchFamily="18" charset="0"/>
                <a:ea typeface="Times New Roman" panose="02020603050405020304" pitchFamily="18" charset="0"/>
              </a:rPr>
            </a:br>
            <a:endParaRPr lang="fr-FR" sz="1200" b="1">
              <a:solidFill>
                <a:srgbClr val="002060"/>
              </a:solidFill>
              <a:latin typeface="Calibri" panose="020F0502020204030204" pitchFamily="34" charset="0"/>
              <a:cs typeface="Calibri" panose="020F0502020204030204" pitchFamily="34" charset="0"/>
            </a:endParaRPr>
          </a:p>
        </p:txBody>
      </p:sp>
      <p:sp>
        <p:nvSpPr>
          <p:cNvPr id="3" name="Espace réservé du contenu 2">
            <a:extLst>
              <a:ext uri="{FF2B5EF4-FFF2-40B4-BE49-F238E27FC236}">
                <a16:creationId xmlns:a16="http://schemas.microsoft.com/office/drawing/2014/main" id="{2437AE2A-BA82-EC1D-4300-D00052AE123B}"/>
              </a:ext>
            </a:extLst>
          </p:cNvPr>
          <p:cNvSpPr>
            <a:spLocks noGrp="1"/>
          </p:cNvSpPr>
          <p:nvPr>
            <p:ph idx="1"/>
          </p:nvPr>
        </p:nvSpPr>
        <p:spPr>
          <a:xfrm>
            <a:off x="4572000" y="0"/>
            <a:ext cx="4572000" cy="6858000"/>
          </a:xfrm>
        </p:spPr>
        <p:txBody>
          <a:bodyPr>
            <a:normAutofit fontScale="25000" lnSpcReduction="20000"/>
          </a:bodyPr>
          <a:lstStyle/>
          <a:p>
            <a:pPr marL="0" marR="64770" indent="0" algn="just" fontAlgn="base">
              <a:buNone/>
            </a:pPr>
            <a:endParaRPr lang="fr-FR" sz="6400">
              <a:effectLst/>
              <a:latin typeface="Century Schoolbook" panose="02040604050505020304" pitchFamily="18" charset="0"/>
              <a:ea typeface="Century Schoolbook" panose="02040604050505020304" pitchFamily="18" charset="0"/>
              <a:cs typeface="Times New Roman" panose="02020603050405020304" pitchFamily="18" charset="0"/>
            </a:endParaRPr>
          </a:p>
          <a:p>
            <a:pPr lvl="0" fontAlgn="base">
              <a:spcAft>
                <a:spcPts val="0"/>
              </a:spcAft>
              <a:buClr>
                <a:srgbClr val="000000"/>
              </a:buClr>
              <a:buFont typeface="Wingdings" pitchFamily="2" charset="2"/>
              <a:buChar char="§"/>
            </a:pPr>
            <a:r>
              <a:rPr lang="fr-FR" sz="5600" b="1" u="none" strike="noStrike" kern="0" spc="0">
                <a:ln>
                  <a:noFill/>
                </a:ln>
                <a:solidFill>
                  <a:srgbClr val="002060"/>
                </a:solidFill>
                <a:effectLst>
                  <a:outerShdw sx="0" sy="0">
                    <a:srgbClr val="000000"/>
                  </a:outerShdw>
                </a:effectLst>
                <a:latin typeface="Calibri" panose="020F0502020204030204" pitchFamily="34" charset="0"/>
                <a:ea typeface="Century Schoolbook" panose="02040604050505020304" pitchFamily="18" charset="0"/>
                <a:cs typeface="Calibri" panose="020F0502020204030204" pitchFamily="34" charset="0"/>
              </a:rPr>
              <a:t>14 Jours de formations répartis sur 7 weekends sur l’année + ½ journée d’examen</a:t>
            </a:r>
            <a:r>
              <a:rPr lang="fr-FR" sz="5600" u="none" strike="noStrike" kern="0" spc="0">
                <a:ln>
                  <a:noFill/>
                </a:ln>
                <a:solidFill>
                  <a:srgbClr val="002060"/>
                </a:solidFill>
                <a:effectLst>
                  <a:outerShdw sx="0" sy="0">
                    <a:srgbClr val="000000"/>
                  </a:outerShdw>
                </a:effectLst>
                <a:latin typeface="Calibri" panose="020F0502020204030204" pitchFamily="34" charset="0"/>
                <a:ea typeface="Century Schoolbook" panose="02040604050505020304" pitchFamily="18" charset="0"/>
                <a:cs typeface="Calibri" panose="020F0502020204030204" pitchFamily="34" charset="0"/>
              </a:rPr>
              <a:t> </a:t>
            </a:r>
          </a:p>
          <a:p>
            <a:pPr marL="318770" indent="0" fontAlgn="base">
              <a:spcAft>
                <a:spcPts val="0"/>
              </a:spcAft>
              <a:buNone/>
            </a:pPr>
            <a:r>
              <a:rPr lang="fr-FR" sz="5600">
                <a:solidFill>
                  <a:srgbClr val="002060"/>
                </a:solidFill>
                <a:effectLst/>
                <a:latin typeface="Calibri" panose="020F0502020204030204" pitchFamily="34" charset="0"/>
                <a:ea typeface="Century Schoolbook" panose="02040604050505020304" pitchFamily="18" charset="0"/>
                <a:cs typeface="Calibri" panose="020F0502020204030204" pitchFamily="34" charset="0"/>
              </a:rPr>
              <a:t>7 modules sur 7 week-ends + 2 H30 d’épreuve de certification par apprenant</a:t>
            </a:r>
          </a:p>
          <a:p>
            <a:pPr marR="64770" fontAlgn="base">
              <a:buClr>
                <a:schemeClr val="tx1"/>
              </a:buClr>
              <a:buFont typeface="Wingdings" pitchFamily="2" charset="2"/>
              <a:buChar char="§"/>
            </a:pPr>
            <a:r>
              <a:rPr lang="fr-FR" sz="6400" u="sng">
                <a:solidFill>
                  <a:srgbClr val="002060"/>
                </a:solidFill>
                <a:effectLst/>
                <a:latin typeface="Calibri" panose="020F0502020204030204" pitchFamily="34" charset="0"/>
                <a:ea typeface="Times New Roman" panose="02020603050405020304" pitchFamily="18" charset="0"/>
              </a:rPr>
              <a:t>Dates des modules</a:t>
            </a:r>
            <a:endParaRPr lang="fr-FR" sz="6400">
              <a:solidFill>
                <a:srgbClr val="002060"/>
              </a:solidFill>
              <a:effectLst/>
              <a:latin typeface="Times New Roman" panose="02020603050405020304" pitchFamily="18" charset="0"/>
              <a:ea typeface="Times New Roman" panose="02020603050405020304" pitchFamily="18" charset="0"/>
            </a:endParaRPr>
          </a:p>
          <a:p>
            <a:pPr marL="0" marR="64770" indent="0" fontAlgn="base">
              <a:buNone/>
            </a:pPr>
            <a:r>
              <a:rPr lang="fr-FR" sz="6400">
                <a:solidFill>
                  <a:srgbClr val="002060"/>
                </a:solidFill>
                <a:effectLst/>
                <a:latin typeface="Calibri" panose="020F0502020204030204" pitchFamily="34" charset="0"/>
                <a:ea typeface="Times New Roman" panose="02020603050405020304" pitchFamily="18" charset="0"/>
              </a:rPr>
              <a:t>Définis annuellement sur le site de référence : https://formation-</a:t>
            </a:r>
            <a:r>
              <a:rPr lang="fr-FR" sz="6400" err="1">
                <a:solidFill>
                  <a:srgbClr val="002060"/>
                </a:solidFill>
                <a:effectLst/>
                <a:latin typeface="Calibri" panose="020F0502020204030204" pitchFamily="34" charset="0"/>
                <a:ea typeface="Times New Roman" panose="02020603050405020304" pitchFamily="18" charset="0"/>
              </a:rPr>
              <a:t>psychocorporel.fr</a:t>
            </a:r>
            <a:endParaRPr lang="fr-FR" sz="6400">
              <a:solidFill>
                <a:srgbClr val="002060"/>
              </a:solidFill>
              <a:effectLst/>
              <a:latin typeface="Times New Roman" panose="02020603050405020304" pitchFamily="18" charset="0"/>
              <a:ea typeface="Times New Roman" panose="02020603050405020304" pitchFamily="18" charset="0"/>
            </a:endParaRPr>
          </a:p>
          <a:p>
            <a:pPr marL="0" marR="64770" indent="0" fontAlgn="base">
              <a:buNone/>
            </a:pPr>
            <a:r>
              <a:rPr lang="fr-FR" sz="6400" u="none" strike="noStrike">
                <a:solidFill>
                  <a:srgbClr val="002060"/>
                </a:solidFill>
                <a:effectLst/>
                <a:latin typeface="Calibri" panose="020F0502020204030204" pitchFamily="34" charset="0"/>
                <a:ea typeface="Times New Roman" panose="02020603050405020304" pitchFamily="18" charset="0"/>
              </a:rPr>
              <a:t> </a:t>
            </a:r>
            <a:endParaRPr lang="fr-FR" sz="6400">
              <a:solidFill>
                <a:srgbClr val="002060"/>
              </a:solidFill>
              <a:effectLst/>
              <a:latin typeface="Times New Roman" panose="02020603050405020304" pitchFamily="18" charset="0"/>
              <a:ea typeface="Times New Roman" panose="02020603050405020304" pitchFamily="18" charset="0"/>
            </a:endParaRPr>
          </a:p>
          <a:p>
            <a:pPr marR="64770" fontAlgn="base">
              <a:buClr>
                <a:schemeClr val="tx1"/>
              </a:buClr>
              <a:buFont typeface="Wingdings" pitchFamily="2" charset="2"/>
              <a:buChar char="Ø"/>
            </a:pPr>
            <a:r>
              <a:rPr lang="fr-FR" sz="6400" u="sng">
                <a:solidFill>
                  <a:srgbClr val="002060"/>
                </a:solidFill>
                <a:effectLst/>
                <a:latin typeface="Calibri" panose="020F0502020204030204" pitchFamily="34" charset="0"/>
                <a:ea typeface="Times New Roman" panose="02020603050405020304" pitchFamily="18" charset="0"/>
              </a:rPr>
              <a:t>Délais d’accès</a:t>
            </a:r>
            <a:endParaRPr lang="fr-FR" sz="6400">
              <a:solidFill>
                <a:srgbClr val="002060"/>
              </a:solidFill>
              <a:effectLst/>
              <a:latin typeface="Times New Roman" panose="02020603050405020304" pitchFamily="18" charset="0"/>
              <a:ea typeface="Times New Roman" panose="02020603050405020304" pitchFamily="18" charset="0"/>
            </a:endParaRPr>
          </a:p>
          <a:p>
            <a:pPr marL="0" marR="64770" indent="0" fontAlgn="base">
              <a:buNone/>
            </a:pPr>
            <a:r>
              <a:rPr lang="fr-FR" sz="4800" u="none" strike="noStrike">
                <a:solidFill>
                  <a:srgbClr val="002060"/>
                </a:solidFill>
                <a:effectLst/>
                <a:latin typeface="Calibri" panose="020F0502020204030204" pitchFamily="34" charset="0"/>
                <a:ea typeface="Times New Roman" panose="02020603050405020304" pitchFamily="18" charset="0"/>
              </a:rPr>
              <a:t> </a:t>
            </a:r>
            <a:r>
              <a:rPr lang="fr-FR" sz="5600">
                <a:solidFill>
                  <a:srgbClr val="002060"/>
                </a:solidFill>
                <a:effectLst/>
                <a:latin typeface="Calibri" panose="020F0502020204030204" pitchFamily="34" charset="0"/>
                <a:ea typeface="Century Schoolbook" panose="02040604050505020304" pitchFamily="18" charset="0"/>
                <a:cs typeface="Calibri" panose="020F0502020204030204" pitchFamily="34" charset="0"/>
              </a:rPr>
              <a:t>Les inscriptions sont closes 15 jours avant le début de la formation. </a:t>
            </a:r>
          </a:p>
          <a:p>
            <a:pPr marL="0" marR="64770" indent="0" fontAlgn="base">
              <a:buNone/>
            </a:pPr>
            <a:r>
              <a:rPr lang="fr-FR" sz="5600">
                <a:solidFill>
                  <a:srgbClr val="002060"/>
                </a:solidFill>
                <a:effectLst/>
                <a:latin typeface="Calibri" panose="020F0502020204030204" pitchFamily="34" charset="0"/>
                <a:ea typeface="Century Schoolbook" panose="02040604050505020304" pitchFamily="18" charset="0"/>
                <a:cs typeface="Calibri" panose="020F0502020204030204" pitchFamily="34" charset="0"/>
              </a:rPr>
              <a:t>Si la session n’est pas complète, il est possible de s’inscrire jusque 7 jours avant le début de la formation.</a:t>
            </a:r>
          </a:p>
          <a:p>
            <a:pPr marL="0" marR="64770" indent="0" fontAlgn="base">
              <a:buNone/>
            </a:pPr>
            <a:endParaRPr lang="fr-FR" sz="6400">
              <a:solidFill>
                <a:srgbClr val="002060"/>
              </a:solidFill>
              <a:effectLst/>
              <a:latin typeface="Century Schoolbook" panose="02040604050505020304" pitchFamily="18" charset="0"/>
              <a:ea typeface="Century Schoolbook" panose="02040604050505020304" pitchFamily="18" charset="0"/>
              <a:cs typeface="Times New Roman" panose="02020603050405020304" pitchFamily="18" charset="0"/>
            </a:endParaRPr>
          </a:p>
          <a:p>
            <a:pPr marR="64770" fontAlgn="base">
              <a:buClr>
                <a:schemeClr val="tx1"/>
              </a:buClr>
              <a:buFont typeface="Wingdings" pitchFamily="2" charset="2"/>
              <a:buChar char="Ø"/>
            </a:pPr>
            <a:r>
              <a:rPr lang="fr-FR" sz="6400" b="1" u="sng">
                <a:solidFill>
                  <a:srgbClr val="002060"/>
                </a:solidFill>
                <a:effectLst/>
                <a:latin typeface="Calibri" panose="020F0502020204030204" pitchFamily="34" charset="0"/>
                <a:ea typeface="Century Schoolbook" panose="02040604050505020304" pitchFamily="18" charset="0"/>
                <a:cs typeface="Times New Roman" panose="02020603050405020304" pitchFamily="18" charset="0"/>
              </a:rPr>
              <a:t>Modalités d’accès</a:t>
            </a:r>
            <a:endParaRPr lang="fr-FR" sz="6400">
              <a:solidFill>
                <a:srgbClr val="002060"/>
              </a:solidFill>
              <a:effectLst/>
              <a:latin typeface="Century Schoolbook" panose="02040604050505020304" pitchFamily="18" charset="0"/>
              <a:ea typeface="Century Schoolbook" panose="02040604050505020304" pitchFamily="18" charset="0"/>
              <a:cs typeface="Times New Roman" panose="02020603050405020304" pitchFamily="18" charset="0"/>
            </a:endParaRPr>
          </a:p>
          <a:p>
            <a:pPr>
              <a:buClr>
                <a:schemeClr val="tx1"/>
              </a:buClr>
              <a:buFont typeface=".Apple Color Emoji UI"/>
              <a:buChar char="🔹"/>
            </a:pPr>
            <a:r>
              <a:rPr lang="fr-FR" sz="5600">
                <a:solidFill>
                  <a:srgbClr val="002060"/>
                </a:solidFill>
                <a:effectLst/>
                <a:latin typeface="Calibri" panose="020F0502020204030204" pitchFamily="34" charset="0"/>
                <a:ea typeface="Century Schoolbook" panose="02040604050505020304" pitchFamily="18" charset="0"/>
                <a:cs typeface="Times New Roman" panose="02020603050405020304" pitchFamily="18" charset="0"/>
              </a:rPr>
              <a:t> </a:t>
            </a:r>
            <a:r>
              <a:rPr lang="fr-FR" sz="5600" b="1">
                <a:solidFill>
                  <a:srgbClr val="002060"/>
                </a:solidFill>
                <a:latin typeface="Calibri" panose="020F0502020204030204" pitchFamily="34" charset="0"/>
                <a:ea typeface="Century Schoolbook" panose="02040604050505020304" pitchFamily="18" charset="0"/>
                <a:cs typeface="Times New Roman" panose="02020603050405020304" pitchFamily="18" charset="0"/>
              </a:rPr>
              <a:t> </a:t>
            </a:r>
            <a:r>
              <a:rPr lang="fr-FR" sz="5600">
                <a:solidFill>
                  <a:srgbClr val="002060"/>
                </a:solidFill>
                <a:latin typeface="Calibri" panose="020F0502020204030204" pitchFamily="34" charset="0"/>
                <a:ea typeface="Century Schoolbook" panose="02040604050505020304" pitchFamily="18" charset="0"/>
                <a:cs typeface="Times New Roman" panose="02020603050405020304" pitchFamily="18" charset="0"/>
              </a:rPr>
              <a:t>Il est impératif de remplir la fiche de renseignement en premier lieu.</a:t>
            </a:r>
            <a:endParaRPr lang="fr-FR" sz="5600">
              <a:solidFill>
                <a:srgbClr val="002060"/>
              </a:solidFill>
              <a:latin typeface="Century Schoolbook" panose="02040604050505020304" pitchFamily="18" charset="0"/>
              <a:ea typeface="Century Schoolbook" panose="02040604050505020304" pitchFamily="18" charset="0"/>
              <a:cs typeface="Times New Roman" panose="02020603050405020304" pitchFamily="18" charset="0"/>
            </a:endParaRPr>
          </a:p>
          <a:p>
            <a:pPr>
              <a:buFont typeface=".Apple Color Emoji UI"/>
              <a:buChar char="🔹"/>
            </a:pPr>
            <a:r>
              <a:rPr lang="fr-FR" sz="5600">
                <a:solidFill>
                  <a:srgbClr val="002060"/>
                </a:solidFill>
                <a:latin typeface="Calibri" panose="020F0502020204030204" pitchFamily="34" charset="0"/>
                <a:ea typeface="Century Schoolbook" panose="02040604050505020304" pitchFamily="18" charset="0"/>
                <a:cs typeface="Times New Roman" panose="02020603050405020304" pitchFamily="18" charset="0"/>
              </a:rPr>
              <a:t> Si vous remplissez les critères d’inscription, Mme Librach vous enverra l’ensemble des documents relatifs à votre inscription (voir prérequis)</a:t>
            </a:r>
            <a:endParaRPr lang="fr-FR" sz="5600">
              <a:solidFill>
                <a:srgbClr val="002060"/>
              </a:solidFill>
              <a:latin typeface="Century Schoolbook" panose="02040604050505020304" pitchFamily="18" charset="0"/>
              <a:ea typeface="Century Schoolbook" panose="02040604050505020304" pitchFamily="18" charset="0"/>
              <a:cs typeface="Times New Roman" panose="02020603050405020304" pitchFamily="18" charset="0"/>
            </a:endParaRPr>
          </a:p>
          <a:p>
            <a:pPr>
              <a:buClrTx/>
              <a:buFont typeface=".Apple Color Emoji UI"/>
              <a:buChar char="🔹"/>
            </a:pPr>
            <a:r>
              <a:rPr lang="fr-FR" sz="5600">
                <a:solidFill>
                  <a:srgbClr val="002060"/>
                </a:solidFill>
                <a:latin typeface="Calibri" panose="020F0502020204030204" pitchFamily="34" charset="0"/>
                <a:ea typeface="Century Schoolbook" panose="02040604050505020304" pitchFamily="18" charset="0"/>
                <a:cs typeface="Times New Roman" panose="02020603050405020304" pitchFamily="18" charset="0"/>
              </a:rPr>
              <a:t>  Vous devrez renvoyer les documents signés par mail ou par courrier à L’0F (organisme de formation de Mme Librach)</a:t>
            </a:r>
            <a:endParaRPr lang="fr-FR" sz="5600">
              <a:effectLst/>
              <a:latin typeface="Century Schoolbook" panose="02040604050505020304" pitchFamily="18" charset="0"/>
              <a:ea typeface="Century Schoolbook" panose="02040604050505020304" pitchFamily="18" charset="0"/>
              <a:cs typeface="Times New Roman" panose="02020603050405020304" pitchFamily="18" charset="0"/>
            </a:endParaRPr>
          </a:p>
          <a:p>
            <a:pPr>
              <a:buClr>
                <a:srgbClr val="FF0000"/>
              </a:buClr>
              <a:buFont typeface="Wingdings" pitchFamily="2" charset="2"/>
              <a:buChar char="v"/>
            </a:pPr>
            <a:r>
              <a:rPr lang="fr-FR" sz="6400" b="1">
                <a:solidFill>
                  <a:srgbClr val="0070C0"/>
                </a:solidFill>
                <a:latin typeface="Calibri" panose="020F0502020204030204" pitchFamily="34" charset="0"/>
                <a:cs typeface="Calibri" panose="020F0502020204030204" pitchFamily="34" charset="0"/>
              </a:rPr>
              <a:t>   Une fois vos documents signés et le règlement de la formation effectuée, vous serez inscrit(e) à la formation</a:t>
            </a:r>
            <a:r>
              <a:rPr lang="fr-FR" sz="5600">
                <a:latin typeface="Calibri" panose="020F0502020204030204" pitchFamily="34" charset="0"/>
                <a:cs typeface="Calibri" panose="020F0502020204030204" pitchFamily="34" charset="0"/>
              </a:rPr>
              <a:t>.</a:t>
            </a:r>
          </a:p>
        </p:txBody>
      </p:sp>
      <p:sp>
        <p:nvSpPr>
          <p:cNvPr id="4" name="Espace réservé du texte 3">
            <a:extLst>
              <a:ext uri="{FF2B5EF4-FFF2-40B4-BE49-F238E27FC236}">
                <a16:creationId xmlns:a16="http://schemas.microsoft.com/office/drawing/2014/main" id="{2EF5225F-B512-8422-BEF5-04204CE11DA5}"/>
              </a:ext>
            </a:extLst>
          </p:cNvPr>
          <p:cNvSpPr>
            <a:spLocks noGrp="1"/>
          </p:cNvSpPr>
          <p:nvPr>
            <p:ph type="body" sz="half" idx="2"/>
          </p:nvPr>
        </p:nvSpPr>
        <p:spPr/>
        <p:txBody>
          <a:bodyPr/>
          <a:lstStyle/>
          <a:p>
            <a:pPr marR="64770" algn="just" fontAlgn="base"/>
            <a:endParaRPr lang="fr-FR" sz="1600" u="sng">
              <a:solidFill>
                <a:srgbClr val="000000"/>
              </a:solidFill>
              <a:latin typeface="Calibri" panose="020F0502020204030204" pitchFamily="34" charset="0"/>
              <a:ea typeface="Times New Roman" panose="02020603050405020304" pitchFamily="18" charset="0"/>
            </a:endParaRPr>
          </a:p>
          <a:p>
            <a:pPr marR="64770" algn="just" fontAlgn="base"/>
            <a:r>
              <a:rPr lang="fr-FR" sz="1600" u="sng">
                <a:solidFill>
                  <a:srgbClr val="000000"/>
                </a:solidFill>
                <a:latin typeface="Calibri" panose="020F0502020204030204" pitchFamily="34" charset="0"/>
                <a:ea typeface="Times New Roman" panose="02020603050405020304" pitchFamily="18" charset="0"/>
              </a:rPr>
              <a:t>Durée Horaire </a:t>
            </a:r>
            <a:endParaRPr lang="fr-FR" sz="1600">
              <a:latin typeface="Times New Roman" panose="02020603050405020304" pitchFamily="18" charset="0"/>
              <a:ea typeface="Times New Roman" panose="02020603050405020304" pitchFamily="18" charset="0"/>
            </a:endParaRPr>
          </a:p>
          <a:p>
            <a:pPr marR="64770" algn="just" fontAlgn="base"/>
            <a:endParaRPr lang="fr-FR" sz="1600">
              <a:latin typeface="Century Schoolbook" panose="02040604050505020304" pitchFamily="18" charset="0"/>
              <a:ea typeface="Century Schoolbook" panose="02040604050505020304" pitchFamily="18" charset="0"/>
              <a:cs typeface="Times New Roman" panose="02020603050405020304" pitchFamily="18" charset="0"/>
            </a:endParaRPr>
          </a:p>
          <a:p>
            <a:pPr marR="64770" algn="just" fontAlgn="base"/>
            <a:r>
              <a:rPr lang="fr-FR" sz="1600">
                <a:solidFill>
                  <a:srgbClr val="37373A"/>
                </a:solidFill>
                <a:latin typeface="Calibri" panose="020F0502020204030204" pitchFamily="34" charset="0"/>
                <a:ea typeface="Century Schoolbook" panose="02040604050505020304" pitchFamily="18" charset="0"/>
                <a:cs typeface="Times New Roman" panose="02020603050405020304" pitchFamily="18" charset="0"/>
              </a:rPr>
              <a:t>9 h 30 – 12 h 30</a:t>
            </a:r>
            <a:endParaRPr lang="fr-FR" sz="1600">
              <a:latin typeface="Century Schoolbook" panose="02040604050505020304" pitchFamily="18" charset="0"/>
              <a:ea typeface="Century Schoolbook" panose="02040604050505020304" pitchFamily="18" charset="0"/>
              <a:cs typeface="Times New Roman" panose="02020603050405020304" pitchFamily="18" charset="0"/>
            </a:endParaRPr>
          </a:p>
          <a:p>
            <a:pPr algn="just" fontAlgn="base"/>
            <a:r>
              <a:rPr lang="fr-FR" sz="1600">
                <a:solidFill>
                  <a:srgbClr val="37373A"/>
                </a:solidFill>
                <a:latin typeface="Calibri" panose="020F0502020204030204" pitchFamily="34" charset="0"/>
                <a:ea typeface="Century Schoolbook" panose="02040604050505020304" pitchFamily="18" charset="0"/>
                <a:cs typeface="Times New Roman" panose="02020603050405020304" pitchFamily="18" charset="0"/>
              </a:rPr>
              <a:t>13 h 30 – 17 h 30</a:t>
            </a:r>
            <a:endParaRPr lang="fr-FR" sz="1600">
              <a:latin typeface="Century Schoolbook" panose="02040604050505020304" pitchFamily="18" charset="0"/>
              <a:ea typeface="Century Schoolbook" panose="02040604050505020304" pitchFamily="18" charset="0"/>
              <a:cs typeface="Times New Roman" panose="02020603050405020304" pitchFamily="18" charset="0"/>
            </a:endParaRPr>
          </a:p>
          <a:p>
            <a:endParaRPr lang="fr-FR"/>
          </a:p>
        </p:txBody>
      </p:sp>
    </p:spTree>
    <p:extLst>
      <p:ext uri="{BB962C8B-B14F-4D97-AF65-F5344CB8AC3E}">
        <p14:creationId xmlns:p14="http://schemas.microsoft.com/office/powerpoint/2010/main" val="1015911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DB9A02-6DA4-ABBE-BD29-898EB96989C9}"/>
              </a:ext>
            </a:extLst>
          </p:cNvPr>
          <p:cNvSpPr>
            <a:spLocks noGrp="1"/>
          </p:cNvSpPr>
          <p:nvPr>
            <p:ph type="title"/>
          </p:nvPr>
        </p:nvSpPr>
        <p:spPr>
          <a:xfrm>
            <a:off x="640703" y="341006"/>
            <a:ext cx="3290594" cy="1141497"/>
          </a:xfrm>
        </p:spPr>
        <p:txBody>
          <a:bodyPr>
            <a:normAutofit/>
          </a:bodyPr>
          <a:lstStyle/>
          <a:p>
            <a:r>
              <a:rPr lang="fr-FR" sz="2000" b="1" u="sng" dirty="0">
                <a:solidFill>
                  <a:srgbClr val="67778B"/>
                </a:solidFill>
                <a:effectLst/>
                <a:latin typeface="Calibri" panose="020F0502020204030204" pitchFamily="34" charset="0"/>
                <a:ea typeface="Century Schoolbook" panose="02040604050505020304" pitchFamily="18" charset="0"/>
                <a:cs typeface="Calibri" panose="020F0502020204030204" pitchFamily="34" charset="0"/>
              </a:rPr>
              <a:t>Tarif </a:t>
            </a:r>
            <a:br>
              <a:rPr lang="fr-FR" sz="2000" dirty="0">
                <a:solidFill>
                  <a:srgbClr val="67778B"/>
                </a:solidFill>
                <a:effectLst/>
                <a:latin typeface="Calibri" panose="020F0502020204030204" pitchFamily="34" charset="0"/>
                <a:ea typeface="Century Schoolbook" panose="02040604050505020304" pitchFamily="18" charset="0"/>
                <a:cs typeface="Calibri" panose="020F0502020204030204" pitchFamily="34" charset="0"/>
              </a:rPr>
            </a:br>
            <a:r>
              <a:rPr lang="fr-FR" sz="2000" dirty="0">
                <a:solidFill>
                  <a:srgbClr val="67778B"/>
                </a:solidFill>
                <a:effectLst/>
                <a:latin typeface="Calibri" panose="020F0502020204030204" pitchFamily="34" charset="0"/>
                <a:ea typeface="Century Schoolbook" panose="02040604050505020304" pitchFamily="18" charset="0"/>
                <a:cs typeface="Calibri" panose="020F0502020204030204" pitchFamily="34" charset="0"/>
              </a:rPr>
              <a:t> condition</a:t>
            </a:r>
            <a:endParaRPr lang="fr-FR" sz="2000" dirty="0">
              <a:solidFill>
                <a:srgbClr val="67778B"/>
              </a:solidFill>
              <a:latin typeface="Calibri" panose="020F0502020204030204" pitchFamily="34" charset="0"/>
              <a:cs typeface="Calibri" panose="020F0502020204030204" pitchFamily="34" charset="0"/>
            </a:endParaRPr>
          </a:p>
        </p:txBody>
      </p:sp>
      <p:sp>
        <p:nvSpPr>
          <p:cNvPr id="3" name="Espace réservé du contenu 2">
            <a:extLst>
              <a:ext uri="{FF2B5EF4-FFF2-40B4-BE49-F238E27FC236}">
                <a16:creationId xmlns:a16="http://schemas.microsoft.com/office/drawing/2014/main" id="{7D8F9F46-14D0-D7FB-1910-FA08DE200594}"/>
              </a:ext>
            </a:extLst>
          </p:cNvPr>
          <p:cNvSpPr>
            <a:spLocks noGrp="1"/>
          </p:cNvSpPr>
          <p:nvPr>
            <p:ph idx="1"/>
          </p:nvPr>
        </p:nvSpPr>
        <p:spPr>
          <a:xfrm>
            <a:off x="5052060" y="0"/>
            <a:ext cx="3611880" cy="6858000"/>
          </a:xfrm>
        </p:spPr>
        <p:txBody>
          <a:bodyPr>
            <a:normAutofit fontScale="25000" lnSpcReduction="20000"/>
          </a:bodyPr>
          <a:lstStyle/>
          <a:p>
            <a:pPr marL="0" marR="64770" indent="0" algn="ctr" fontAlgn="base">
              <a:buNone/>
            </a:pPr>
            <a:r>
              <a:rPr lang="fr-FR" sz="4300" b="1"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4400 TTC / 7 modules</a:t>
            </a:r>
            <a:endParaRPr lang="fr-FR" sz="4300" dirty="0">
              <a:solidFill>
                <a:srgbClr val="002060"/>
              </a:solidFill>
              <a:effectLst/>
              <a:latin typeface="Calibri" panose="020F0502020204030204" pitchFamily="34" charset="0"/>
              <a:ea typeface="Century Schoolbook" panose="02040604050505020304" pitchFamily="18" charset="0"/>
              <a:cs typeface="Calibri" panose="020F0502020204030204" pitchFamily="34" charset="0"/>
            </a:endParaRPr>
          </a:p>
          <a:p>
            <a:pPr marL="0" marR="64770" indent="0" algn="ctr" fontAlgn="base">
              <a:buNone/>
            </a:pPr>
            <a:r>
              <a:rPr lang="fr-FR" sz="4300" b="1"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 Inclus l’examen de la certification.</a:t>
            </a:r>
            <a:endParaRPr lang="fr-FR" sz="4300" dirty="0">
              <a:solidFill>
                <a:srgbClr val="002060"/>
              </a:solidFill>
              <a:effectLst/>
              <a:latin typeface="Calibri" panose="020F0502020204030204" pitchFamily="34" charset="0"/>
              <a:ea typeface="Century Schoolbook" panose="02040604050505020304" pitchFamily="18" charset="0"/>
              <a:cs typeface="Calibri" panose="020F0502020204030204" pitchFamily="34" charset="0"/>
            </a:endParaRPr>
          </a:p>
          <a:p>
            <a:pPr marL="0" marR="64770" indent="0" fontAlgn="base">
              <a:buNone/>
            </a:pPr>
            <a:r>
              <a:rPr lang="fr-FR" sz="4300" b="1"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 </a:t>
            </a:r>
            <a:endParaRPr lang="fr-FR" sz="4300" dirty="0">
              <a:solidFill>
                <a:srgbClr val="002060"/>
              </a:solidFill>
              <a:effectLst/>
              <a:latin typeface="Calibri" panose="020F0502020204030204" pitchFamily="34" charset="0"/>
              <a:ea typeface="Century Schoolbook" panose="02040604050505020304" pitchFamily="18" charset="0"/>
              <a:cs typeface="Calibri" panose="020F0502020204030204" pitchFamily="34" charset="0"/>
            </a:endParaRPr>
          </a:p>
          <a:p>
            <a:pPr marL="0" marR="64770" indent="0" algn="ctr" fontAlgn="base">
              <a:buNone/>
            </a:pPr>
            <a:r>
              <a:rPr lang="fr-FR" sz="4300" b="1"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30% d’acompte à l’inscription soit :</a:t>
            </a:r>
            <a:endParaRPr lang="fr-FR" sz="4300" dirty="0">
              <a:solidFill>
                <a:srgbClr val="002060"/>
              </a:solidFill>
              <a:effectLst/>
              <a:latin typeface="Calibri" panose="020F0502020204030204" pitchFamily="34" charset="0"/>
              <a:ea typeface="Century Schoolbook" panose="02040604050505020304" pitchFamily="18" charset="0"/>
              <a:cs typeface="Calibri" panose="020F0502020204030204" pitchFamily="34" charset="0"/>
            </a:endParaRPr>
          </a:p>
          <a:p>
            <a:pPr marL="0" marR="64770" indent="0" algn="ctr" fontAlgn="base">
              <a:buNone/>
            </a:pPr>
            <a:r>
              <a:rPr lang="fr-FR" sz="4300" b="1"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TOTAL : 1320 € TTC</a:t>
            </a:r>
            <a:endParaRPr lang="fr-FR" sz="4300" dirty="0">
              <a:solidFill>
                <a:srgbClr val="002060"/>
              </a:solidFill>
              <a:effectLst/>
              <a:latin typeface="Calibri" panose="020F0502020204030204" pitchFamily="34" charset="0"/>
              <a:ea typeface="Century Schoolbook" panose="02040604050505020304" pitchFamily="18" charset="0"/>
              <a:cs typeface="Calibri" panose="020F0502020204030204" pitchFamily="34" charset="0"/>
            </a:endParaRPr>
          </a:p>
          <a:p>
            <a:pPr marL="0" marR="64770" indent="0" fontAlgn="base">
              <a:buNone/>
            </a:pPr>
            <a:r>
              <a:rPr lang="fr-FR" sz="43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 </a:t>
            </a:r>
            <a:endParaRPr lang="fr-FR" sz="4300" dirty="0">
              <a:solidFill>
                <a:srgbClr val="002060"/>
              </a:solidFill>
              <a:effectLst/>
              <a:latin typeface="Calibri" panose="020F0502020204030204" pitchFamily="34" charset="0"/>
              <a:ea typeface="Century Schoolbook" panose="02040604050505020304" pitchFamily="18" charset="0"/>
              <a:cs typeface="Calibri" panose="020F0502020204030204" pitchFamily="34" charset="0"/>
            </a:endParaRPr>
          </a:p>
          <a:p>
            <a:pPr marL="0" marR="64770" indent="0" algn="ctr" fontAlgn="base">
              <a:buNone/>
            </a:pPr>
            <a:r>
              <a:rPr lang="fr-FR" sz="4300" b="1"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Possibilité d’étalement des paiements pour les personnes qui n’ont pas de prises en charges financières.</a:t>
            </a:r>
            <a:endParaRPr lang="fr-FR" sz="4300" dirty="0">
              <a:solidFill>
                <a:srgbClr val="002060"/>
              </a:solidFill>
              <a:effectLst/>
              <a:latin typeface="Calibri" panose="020F0502020204030204" pitchFamily="34" charset="0"/>
              <a:ea typeface="Century Schoolbook" panose="02040604050505020304" pitchFamily="18" charset="0"/>
              <a:cs typeface="Calibri" panose="020F0502020204030204" pitchFamily="34" charset="0"/>
            </a:endParaRPr>
          </a:p>
          <a:p>
            <a:pPr marL="0" marR="64770" indent="0" fontAlgn="base">
              <a:buNone/>
            </a:pPr>
            <a:r>
              <a:rPr lang="fr-FR" sz="43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 </a:t>
            </a:r>
          </a:p>
          <a:p>
            <a:pPr marL="0" marR="64770" indent="0" fontAlgn="base">
              <a:buNone/>
            </a:pPr>
            <a:endParaRPr lang="fr-FR" sz="4300" dirty="0">
              <a:solidFill>
                <a:srgbClr val="002060"/>
              </a:solidFill>
              <a:effectLst/>
              <a:latin typeface="Calibri" panose="020F0502020204030204" pitchFamily="34" charset="0"/>
              <a:ea typeface="Century Schoolbook" panose="02040604050505020304" pitchFamily="18" charset="0"/>
              <a:cs typeface="Calibri" panose="020F0502020204030204" pitchFamily="34" charset="0"/>
            </a:endParaRPr>
          </a:p>
          <a:p>
            <a:pPr marL="0" indent="0" algn="ctr">
              <a:buNone/>
            </a:pPr>
            <a:r>
              <a:rPr lang="fr-FR" sz="5600" dirty="0">
                <a:solidFill>
                  <a:srgbClr val="002060"/>
                </a:solidFill>
                <a:effectLst/>
                <a:latin typeface="Calibri" panose="020F0502020204030204" pitchFamily="34" charset="0"/>
                <a:ea typeface="Century Schoolbook" panose="02040604050505020304" pitchFamily="18" charset="0"/>
                <a:cs typeface="Calibri" panose="020F0502020204030204" pitchFamily="34" charset="0"/>
              </a:rPr>
              <a:t> </a:t>
            </a:r>
            <a:r>
              <a:rPr lang="fr-FR" sz="5600" b="1"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  </a:t>
            </a:r>
            <a:r>
              <a:rPr lang="fr-FR" sz="6400" b="1"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La certification qualité </a:t>
            </a:r>
            <a:r>
              <a:rPr lang="fr-FR" sz="6400" b="1" dirty="0" err="1">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Qualiopi</a:t>
            </a:r>
            <a:r>
              <a:rPr lang="fr-FR" sz="6400" b="1"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   processus vérifié</a:t>
            </a:r>
          </a:p>
          <a:p>
            <a:pPr marL="0" indent="0" algn="ctr">
              <a:buNone/>
            </a:pPr>
            <a:endParaRPr lang="fr-FR" sz="6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r>
              <a:rPr lang="fr-FR" sz="56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Mme </a:t>
            </a:r>
            <a:r>
              <a:rPr lang="fr-FR" sz="5600" dirty="0" err="1">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Librach</a:t>
            </a:r>
            <a:r>
              <a:rPr lang="fr-FR" sz="56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 a reçu la </a:t>
            </a:r>
            <a:r>
              <a:rPr lang="fr-FR" sz="5600" b="1"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certification qualité </a:t>
            </a:r>
            <a:r>
              <a:rPr lang="fr-FR" sz="5600" b="1" dirty="0" err="1">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Qualiopi</a:t>
            </a:r>
            <a:r>
              <a:rPr lang="fr-FR" sz="56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 en 2020. actualisée en 2024</a:t>
            </a:r>
            <a:endParaRPr lang="fr-FR" sz="56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buClr>
                <a:schemeClr val="tx1"/>
              </a:buClr>
              <a:buFont typeface="Wingdings" pitchFamily="2" charset="2"/>
              <a:buChar char="q"/>
            </a:pPr>
            <a:r>
              <a:rPr lang="fr-FR" sz="56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Label qui permet aux apprenants de bénéficier des aides financières relatives aux différentes OPCO de votre activité </a:t>
            </a:r>
          </a:p>
          <a:p>
            <a:pPr marL="0" indent="0">
              <a:buNone/>
            </a:pPr>
            <a:endParaRPr lang="fr-FR" sz="2500" dirty="0">
              <a:solidFill>
                <a:srgbClr val="67778B"/>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fr-FR" sz="2500" dirty="0">
              <a:solidFill>
                <a:srgbClr val="67778B"/>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fr-FR" sz="44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La loi n° 2018-771 du 5 septembre 2018 pour la liberté de choisir son avenir professionnel prévoit dans son article 6 une </a:t>
            </a:r>
            <a:r>
              <a:rPr lang="fr-FR" sz="4400" b="1"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obligation de certification, par un organisme tiers, des organismes réalisant des actions concourant au développement des compétences</a:t>
            </a:r>
            <a:r>
              <a:rPr lang="fr-FR" sz="44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 sur la base d’un </a:t>
            </a:r>
            <a:r>
              <a:rPr lang="fr-FR" sz="4400" b="1"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référentiel national unique</a:t>
            </a:r>
            <a:r>
              <a:rPr lang="fr-FR" sz="44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 s’ils veulent bénéficier de fonds publics ou mutualisés (financement par un opérateur de compétences, par la commission mentionnée à l’article L. 6323-17-6, par l’État, par les régions, par la Caisse des dépôts et consignations, par France Travail ou par l’Agefiph).</a:t>
            </a:r>
            <a:r>
              <a:rPr lang="fr-FR" sz="44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 </a:t>
            </a:r>
            <a:endParaRPr lang="fr-FR" sz="4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fr-FR" sz="4400" dirty="0">
              <a:solidFill>
                <a:srgbClr val="67778B"/>
              </a:solidFill>
              <a:effectLst/>
              <a:latin typeface="Calibri" panose="020F0502020204030204" pitchFamily="34" charset="0"/>
              <a:ea typeface="Century Schoolbook" panose="02040604050505020304" pitchFamily="18" charset="0"/>
              <a:cs typeface="Calibri" panose="020F0502020204030204" pitchFamily="34" charset="0"/>
            </a:endParaRPr>
          </a:p>
          <a:p>
            <a:pPr marL="0" indent="0" algn="ctr">
              <a:buNone/>
            </a:pPr>
            <a:r>
              <a:rPr lang="fr-FR" sz="1800" dirty="0">
                <a:effectLst/>
                <a:latin typeface="Calibri" panose="020F0502020204030204" pitchFamily="34" charset="0"/>
                <a:ea typeface="Times New Roman" panose="02020603050405020304" pitchFamily="18" charset="0"/>
              </a:rPr>
              <a:t> </a:t>
            </a:r>
            <a:r>
              <a:rPr lang="fr-FR" sz="1800" b="1" dirty="0">
                <a:solidFill>
                  <a:srgbClr val="343437"/>
                </a:solidFill>
                <a:effectLst/>
                <a:latin typeface="Calibri" panose="020F0502020204030204" pitchFamily="34" charset="0"/>
                <a:ea typeface="Century Schoolbook" panose="02040604050505020304" pitchFamily="18" charset="0"/>
                <a:cs typeface="Times New Roman" panose="02020603050405020304" pitchFamily="18" charset="0"/>
              </a:rPr>
              <a:t> </a:t>
            </a:r>
            <a:br>
              <a:rPr lang="fr-FR" sz="1800" dirty="0">
                <a:effectLst/>
                <a:latin typeface="Calibri" panose="020F0502020204030204" pitchFamily="34" charset="0"/>
                <a:ea typeface="Times New Roman" panose="02020603050405020304" pitchFamily="18" charset="0"/>
              </a:rPr>
            </a:br>
            <a:endParaRPr lang="fr-FR" sz="1600" dirty="0">
              <a:effectLst/>
            </a:endParaRPr>
          </a:p>
          <a:p>
            <a:pPr marL="0" indent="0">
              <a:buNone/>
            </a:pPr>
            <a:br>
              <a:rPr lang="fr-FR" sz="1800" dirty="0">
                <a:solidFill>
                  <a:srgbClr val="FF0000"/>
                </a:solidFill>
                <a:effectLst/>
                <a:latin typeface="Calibri" panose="020F0502020204030204" pitchFamily="34" charset="0"/>
                <a:ea typeface="Times New Roman" panose="02020603050405020304" pitchFamily="18" charset="0"/>
              </a:rPr>
            </a:br>
            <a:endParaRPr lang="fr-FR" sz="1800" dirty="0">
              <a:effectLst/>
              <a:latin typeface="Times New Roman" panose="02020603050405020304" pitchFamily="18" charset="0"/>
              <a:ea typeface="Times New Roman" panose="02020603050405020304" pitchFamily="18" charset="0"/>
            </a:endParaRPr>
          </a:p>
          <a:p>
            <a:pPr marL="0" indent="0">
              <a:buNone/>
            </a:pPr>
            <a:endParaRPr lang="fr-FR" dirty="0"/>
          </a:p>
        </p:txBody>
      </p:sp>
      <p:sp>
        <p:nvSpPr>
          <p:cNvPr id="4" name="Espace réservé du texte 3">
            <a:extLst>
              <a:ext uri="{FF2B5EF4-FFF2-40B4-BE49-F238E27FC236}">
                <a16:creationId xmlns:a16="http://schemas.microsoft.com/office/drawing/2014/main" id="{0D4B8C44-FE6B-4C17-CD9C-C0269A017F3F}"/>
              </a:ext>
            </a:extLst>
          </p:cNvPr>
          <p:cNvSpPr>
            <a:spLocks noGrp="1"/>
          </p:cNvSpPr>
          <p:nvPr>
            <p:ph type="body" sz="half" idx="2"/>
          </p:nvPr>
        </p:nvSpPr>
        <p:spPr>
          <a:xfrm>
            <a:off x="765346" y="1761412"/>
            <a:ext cx="2846070" cy="722783"/>
          </a:xfrm>
        </p:spPr>
        <p:txBody>
          <a:bodyPr/>
          <a:lstStyle/>
          <a:p>
            <a:r>
              <a:rPr lang="fr-FR" sz="16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Nombre de participants réduit. </a:t>
            </a:r>
            <a:r>
              <a:rPr lang="fr-FR" sz="1600">
                <a:solidFill>
                  <a:srgbClr val="000000"/>
                </a:solidFill>
                <a:effectLst/>
                <a:latin typeface="Calibri" panose="020F0502020204030204" pitchFamily="34" charset="0"/>
                <a:ea typeface="Century Schoolbook" panose="02040604050505020304" pitchFamily="18" charset="0"/>
                <a:cs typeface="Times New Roman" panose="02020603050405020304" pitchFamily="18" charset="0"/>
              </a:rPr>
              <a:t>De 6 minimum à 12 maximum</a:t>
            </a:r>
            <a:r>
              <a:rPr lang="fr-FR" sz="1800">
                <a:solidFill>
                  <a:srgbClr val="000000"/>
                </a:solidFill>
                <a:effectLst/>
                <a:latin typeface="Calibri" panose="020F0502020204030204" pitchFamily="34" charset="0"/>
                <a:ea typeface="Century Schoolbook" panose="02040604050505020304" pitchFamily="18" charset="0"/>
                <a:cs typeface="Times New Roman" panose="02020603050405020304" pitchFamily="18" charset="0"/>
              </a:rPr>
              <a:t>.</a:t>
            </a:r>
            <a:endParaRPr lang="fr-FR" sz="1800">
              <a:effectLst/>
              <a:latin typeface="Century Schoolbook" panose="02040604050505020304" pitchFamily="18" charset="0"/>
              <a:ea typeface="Century Schoolbook" panose="02040604050505020304" pitchFamily="18" charset="0"/>
              <a:cs typeface="Times New Roman" panose="02020603050405020304" pitchFamily="18" charset="0"/>
            </a:endParaRPr>
          </a:p>
          <a:p>
            <a:endParaRPr lang="fr-FR"/>
          </a:p>
        </p:txBody>
      </p:sp>
      <p:sp>
        <p:nvSpPr>
          <p:cNvPr id="6" name="ZoneTexte 5">
            <a:extLst>
              <a:ext uri="{FF2B5EF4-FFF2-40B4-BE49-F238E27FC236}">
                <a16:creationId xmlns:a16="http://schemas.microsoft.com/office/drawing/2014/main" id="{45684A23-1D72-BE41-68E8-3D15CEFC18FE}"/>
              </a:ext>
            </a:extLst>
          </p:cNvPr>
          <p:cNvSpPr txBox="1"/>
          <p:nvPr/>
        </p:nvSpPr>
        <p:spPr>
          <a:xfrm>
            <a:off x="72287" y="5345491"/>
            <a:ext cx="4572000" cy="1015663"/>
          </a:xfrm>
          <a:prstGeom prst="rect">
            <a:avLst/>
          </a:prstGeom>
          <a:noFill/>
        </p:spPr>
        <p:txBody>
          <a:bodyPr wrap="square">
            <a:spAutoFit/>
          </a:bodyPr>
          <a:lstStyle/>
          <a:p>
            <a:pPr marL="0" indent="0" algn="ctr">
              <a:buNone/>
            </a:pPr>
            <a:r>
              <a:rPr lang="fr-FR" sz="1200" b="1">
                <a:solidFill>
                  <a:srgbClr val="343437"/>
                </a:solidFill>
                <a:effectLst/>
                <a:latin typeface="Calibri" panose="020F0502020204030204" pitchFamily="34" charset="0"/>
                <a:ea typeface="Century Schoolbook" panose="02040604050505020304" pitchFamily="18" charset="0"/>
                <a:cs typeface="Calibri" panose="020F0502020204030204" pitchFamily="34" charset="0"/>
              </a:rPr>
              <a:t>Mme Librach Nadine / Formatrice à titre libérale - Siège : 24 Allée Blériot 93100SIRET :  43958686800036 / Code APE 8690 F - </a:t>
            </a:r>
            <a:endParaRPr lang="fr-FR" sz="1200">
              <a:effectLst/>
              <a:latin typeface="Calibri" panose="020F0502020204030204" pitchFamily="34" charset="0"/>
              <a:ea typeface="Century Schoolbook" panose="02040604050505020304" pitchFamily="18" charset="0"/>
              <a:cs typeface="Calibri" panose="020F0502020204030204" pitchFamily="34" charset="0"/>
            </a:endParaRPr>
          </a:p>
          <a:p>
            <a:pPr marL="0" indent="0" algn="ctr">
              <a:buNone/>
            </a:pPr>
            <a:r>
              <a:rPr lang="fr-FR" sz="1200" b="1">
                <a:solidFill>
                  <a:srgbClr val="343437"/>
                </a:solidFill>
                <a:effectLst/>
                <a:latin typeface="Calibri" panose="020F0502020204030204" pitchFamily="34" charset="0"/>
                <a:ea typeface="Century Schoolbook" panose="02040604050505020304" pitchFamily="18" charset="0"/>
                <a:cs typeface="Calibri" panose="020F0502020204030204" pitchFamily="34" charset="0"/>
              </a:rPr>
              <a:t>Numéro de déclaration d’activité sous le numéro 11 75 58 44 84 75 auprès de la Préfecture de région d’Île-de-France.</a:t>
            </a:r>
            <a:endParaRPr lang="fr-FR" sz="1200">
              <a:effectLst/>
              <a:latin typeface="Calibri" panose="020F0502020204030204" pitchFamily="34" charset="0"/>
              <a:ea typeface="Century Schoolbook" panose="02040604050505020304" pitchFamily="18" charset="0"/>
              <a:cs typeface="Calibri" panose="020F0502020204030204" pitchFamily="34" charset="0"/>
            </a:endParaRPr>
          </a:p>
          <a:p>
            <a:pPr marL="0" indent="0" algn="ctr">
              <a:buNone/>
            </a:pPr>
            <a:r>
              <a:rPr lang="fr-FR" sz="1200" b="1">
                <a:solidFill>
                  <a:srgbClr val="343437"/>
                </a:solidFill>
                <a:effectLst/>
                <a:latin typeface="Calibri" panose="020F0502020204030204" pitchFamily="34" charset="0"/>
                <a:ea typeface="Century Schoolbook" panose="02040604050505020304" pitchFamily="18" charset="0"/>
                <a:cs typeface="Calibri" panose="020F0502020204030204" pitchFamily="34" charset="0"/>
              </a:rPr>
              <a:t>Cet enregistrement ne vaut pas agrément de l’État.</a:t>
            </a:r>
            <a:endParaRPr lang="fr-FR" sz="1200">
              <a:effectLst/>
              <a:latin typeface="Calibri" panose="020F0502020204030204" pitchFamily="34" charset="0"/>
              <a:ea typeface="Century Schoolbook" panose="02040604050505020304" pitchFamily="18" charset="0"/>
              <a:cs typeface="Calibri" panose="020F0502020204030204" pitchFamily="34" charset="0"/>
            </a:endParaRPr>
          </a:p>
        </p:txBody>
      </p:sp>
      <p:sp>
        <p:nvSpPr>
          <p:cNvPr id="7" name="Zone de texte 6">
            <a:extLst>
              <a:ext uri="{FF2B5EF4-FFF2-40B4-BE49-F238E27FC236}">
                <a16:creationId xmlns:a16="http://schemas.microsoft.com/office/drawing/2014/main" id="{F75312B7-36D0-6190-740E-A63812E6866E}"/>
              </a:ext>
            </a:extLst>
          </p:cNvPr>
          <p:cNvSpPr txBox="1"/>
          <p:nvPr/>
        </p:nvSpPr>
        <p:spPr>
          <a:xfrm>
            <a:off x="787400" y="2740350"/>
            <a:ext cx="2997200" cy="2348985"/>
          </a:xfrm>
          <a:prstGeom prst="rect">
            <a:avLst/>
          </a:prstGeom>
          <a:ln/>
        </p:spPr>
        <p:style>
          <a:lnRef idx="2">
            <a:schemeClr val="accent5"/>
          </a:lnRef>
          <a:fillRef idx="1">
            <a:schemeClr val="lt1"/>
          </a:fillRef>
          <a:effectRef idx="0">
            <a:schemeClr val="accent5"/>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r>
              <a:rPr lang="fr-FR" sz="1000" b="1">
                <a:solidFill>
                  <a:srgbClr val="323E4F"/>
                </a:solidFill>
                <a:effectLst/>
                <a:ea typeface="Calibri" panose="020F0502020204030204" pitchFamily="34" charset="0"/>
                <a:cs typeface="Times New Roman" panose="02020603050405020304" pitchFamily="18" charset="0"/>
              </a:rPr>
              <a:t> </a:t>
            </a:r>
          </a:p>
          <a:p>
            <a:endParaRPr lang="fr-FR" sz="1000" b="1">
              <a:solidFill>
                <a:srgbClr val="323E4F"/>
              </a:solidFill>
              <a:ea typeface="Calibri" panose="020F0502020204030204" pitchFamily="34" charset="0"/>
              <a:cs typeface="Times New Roman" panose="02020603050405020304" pitchFamily="18" charset="0"/>
            </a:endParaRPr>
          </a:p>
          <a:p>
            <a:endParaRPr lang="fr-FR" sz="1000" b="1">
              <a:solidFill>
                <a:srgbClr val="323E4F"/>
              </a:solidFill>
              <a:effectLst/>
              <a:ea typeface="Calibri" panose="020F0502020204030204" pitchFamily="34" charset="0"/>
              <a:cs typeface="Times New Roman" panose="02020603050405020304" pitchFamily="18" charset="0"/>
            </a:endParaRPr>
          </a:p>
          <a:p>
            <a:endParaRPr lang="fr-FR" sz="1000" b="1">
              <a:solidFill>
                <a:srgbClr val="323E4F"/>
              </a:solidFill>
              <a:ea typeface="Calibri" panose="020F0502020204030204" pitchFamily="34" charset="0"/>
              <a:cs typeface="Times New Roman" panose="02020603050405020304" pitchFamily="18" charset="0"/>
            </a:endParaRPr>
          </a:p>
          <a:p>
            <a:endParaRPr lang="fr-FR" sz="1000" b="1">
              <a:solidFill>
                <a:srgbClr val="323E4F"/>
              </a:solidFill>
              <a:effectLst/>
              <a:ea typeface="Calibri" panose="020F0502020204030204" pitchFamily="34" charset="0"/>
              <a:cs typeface="Times New Roman" panose="02020603050405020304" pitchFamily="18" charset="0"/>
            </a:endParaRPr>
          </a:p>
          <a:p>
            <a:endParaRPr lang="fr-FR" sz="1000" b="1">
              <a:solidFill>
                <a:srgbClr val="323E4F"/>
              </a:solidFill>
              <a:ea typeface="Calibri" panose="020F0502020204030204" pitchFamily="34" charset="0"/>
              <a:cs typeface="Times New Roman" panose="02020603050405020304" pitchFamily="18" charset="0"/>
            </a:endParaRPr>
          </a:p>
          <a:p>
            <a:endParaRPr lang="fr-FR" sz="1200">
              <a:effectLst/>
              <a:ea typeface="Calibri" panose="020F0502020204030204" pitchFamily="34" charset="0"/>
              <a:cs typeface="Times New Roman" panose="02020603050405020304" pitchFamily="18" charset="0"/>
            </a:endParaRPr>
          </a:p>
          <a:p>
            <a:pPr algn="ctr"/>
            <a:r>
              <a:rPr lang="fr-FR" sz="1000" b="1">
                <a:solidFill>
                  <a:srgbClr val="323E4F"/>
                </a:solidFill>
                <a:effectLst/>
                <a:ea typeface="Calibri" panose="020F0502020204030204" pitchFamily="34" charset="0"/>
                <a:cs typeface="Times New Roman" panose="02020603050405020304" pitchFamily="18" charset="0"/>
              </a:rPr>
              <a:t> </a:t>
            </a:r>
            <a:endParaRPr lang="fr-FR" sz="1200">
              <a:effectLst/>
              <a:ea typeface="Calibri" panose="020F0502020204030204" pitchFamily="34" charset="0"/>
              <a:cs typeface="Times New Roman" panose="02020603050405020304" pitchFamily="18" charset="0"/>
            </a:endParaRPr>
          </a:p>
          <a:p>
            <a:pPr algn="ctr"/>
            <a:r>
              <a:rPr lang="fr-FR" sz="1000" b="1">
                <a:solidFill>
                  <a:srgbClr val="323E4F"/>
                </a:solidFill>
                <a:effectLst/>
                <a:ea typeface="Calibri" panose="020F0502020204030204" pitchFamily="34" charset="0"/>
                <a:cs typeface="Times New Roman" panose="02020603050405020304" pitchFamily="18" charset="0"/>
              </a:rPr>
              <a:t>La certification qualité a été délivrée au titre de la catégorie d’actions suivantes :</a:t>
            </a:r>
            <a:endParaRPr lang="fr-FR" sz="1200">
              <a:effectLst/>
              <a:ea typeface="Calibri" panose="020F0502020204030204" pitchFamily="34" charset="0"/>
              <a:cs typeface="Times New Roman" panose="02020603050405020304" pitchFamily="18" charset="0"/>
            </a:endParaRPr>
          </a:p>
          <a:p>
            <a:pPr algn="ctr"/>
            <a:r>
              <a:rPr lang="fr-FR" sz="1000" b="1">
                <a:solidFill>
                  <a:srgbClr val="323E4F"/>
                </a:solidFill>
                <a:effectLst/>
                <a:ea typeface="Calibri" panose="020F0502020204030204" pitchFamily="34" charset="0"/>
                <a:cs typeface="Times New Roman" panose="02020603050405020304" pitchFamily="18" charset="0"/>
              </a:rPr>
              <a:t>ACTIONS DE FORMATION</a:t>
            </a:r>
            <a:endParaRPr lang="fr-FR" sz="1200">
              <a:effectLst/>
              <a:ea typeface="Calibri" panose="020F0502020204030204" pitchFamily="34" charset="0"/>
              <a:cs typeface="Times New Roman" panose="02020603050405020304" pitchFamily="18" charset="0"/>
            </a:endParaRPr>
          </a:p>
          <a:p>
            <a:r>
              <a:rPr lang="fr-FR" sz="800">
                <a:solidFill>
                  <a:srgbClr val="323E4F"/>
                </a:solidFill>
                <a:effectLst/>
                <a:ea typeface="Calibri" panose="020F0502020204030204" pitchFamily="34" charset="0"/>
                <a:cs typeface="Times New Roman" panose="02020603050405020304" pitchFamily="18" charset="0"/>
              </a:rPr>
              <a:t> </a:t>
            </a:r>
            <a:endParaRPr lang="fr-FR" sz="1200">
              <a:effectLst/>
              <a:ea typeface="Calibri" panose="020F0502020204030204" pitchFamily="34" charset="0"/>
              <a:cs typeface="Times New Roman" panose="02020603050405020304" pitchFamily="18" charset="0"/>
            </a:endParaRPr>
          </a:p>
          <a:p>
            <a:r>
              <a:rPr lang="fr-FR" sz="800">
                <a:solidFill>
                  <a:srgbClr val="323E4F"/>
                </a:solidFill>
                <a:effectLst/>
                <a:ea typeface="Calibri" panose="020F0502020204030204" pitchFamily="34" charset="0"/>
                <a:cs typeface="Times New Roman" panose="02020603050405020304" pitchFamily="18" charset="0"/>
              </a:rPr>
              <a:t> </a:t>
            </a:r>
            <a:endParaRPr lang="fr-FR" sz="1200">
              <a:effectLst/>
              <a:ea typeface="Calibri" panose="020F0502020204030204" pitchFamily="34" charset="0"/>
              <a:cs typeface="Times New Roman" panose="02020603050405020304" pitchFamily="18" charset="0"/>
            </a:endParaRPr>
          </a:p>
        </p:txBody>
      </p:sp>
      <p:pic>
        <p:nvPicPr>
          <p:cNvPr id="8" name="Image 7" descr="Une image contenant Police, texte, logo, Graphique&#10;&#10;Description générée automatiquement">
            <a:extLst>
              <a:ext uri="{FF2B5EF4-FFF2-40B4-BE49-F238E27FC236}">
                <a16:creationId xmlns:a16="http://schemas.microsoft.com/office/drawing/2014/main" id="{2BD8FAB0-7B54-E995-CF9E-A0E509E230C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25428" y="2842796"/>
            <a:ext cx="1525905" cy="820420"/>
          </a:xfrm>
          <a:prstGeom prst="rect">
            <a:avLst/>
          </a:prstGeom>
        </p:spPr>
      </p:pic>
    </p:spTree>
    <p:extLst>
      <p:ext uri="{BB962C8B-B14F-4D97-AF65-F5344CB8AC3E}">
        <p14:creationId xmlns:p14="http://schemas.microsoft.com/office/powerpoint/2010/main" val="13240050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DCEC4E-E92D-B068-9236-D0BE4B1486F5}"/>
              </a:ext>
            </a:extLst>
          </p:cNvPr>
          <p:cNvSpPr>
            <a:spLocks noGrp="1"/>
          </p:cNvSpPr>
          <p:nvPr>
            <p:ph type="title"/>
          </p:nvPr>
        </p:nvSpPr>
        <p:spPr/>
        <p:txBody>
          <a:bodyPr/>
          <a:lstStyle/>
          <a:p>
            <a:r>
              <a:rPr lang="fr-FR" sz="1800" b="1" u="sng">
                <a:solidFill>
                  <a:srgbClr val="5D779B"/>
                </a:solidFill>
                <a:effectLst/>
                <a:latin typeface="Calibri" panose="020F0502020204030204" pitchFamily="34" charset="0"/>
                <a:ea typeface="Century Schoolbook" panose="02040604050505020304" pitchFamily="18" charset="0"/>
                <a:cs typeface="Times New Roman" panose="02020603050405020304" pitchFamily="18" charset="0"/>
              </a:rPr>
              <a:t>Méthodes mobilisées</a:t>
            </a:r>
            <a:br>
              <a:rPr lang="fr-FR" sz="1800">
                <a:effectLst/>
                <a:latin typeface="Century Schoolbook" panose="02040604050505020304" pitchFamily="18" charset="0"/>
                <a:ea typeface="Century Schoolbook" panose="02040604050505020304" pitchFamily="18" charset="0"/>
                <a:cs typeface="Times New Roman" panose="02020603050405020304" pitchFamily="18" charset="0"/>
              </a:rPr>
            </a:br>
            <a:endParaRPr lang="fr-FR"/>
          </a:p>
        </p:txBody>
      </p:sp>
      <p:sp>
        <p:nvSpPr>
          <p:cNvPr id="3" name="Espace réservé du contenu 2">
            <a:extLst>
              <a:ext uri="{FF2B5EF4-FFF2-40B4-BE49-F238E27FC236}">
                <a16:creationId xmlns:a16="http://schemas.microsoft.com/office/drawing/2014/main" id="{8140EB21-9EB8-B05E-17AD-8C6177E910D2}"/>
              </a:ext>
            </a:extLst>
          </p:cNvPr>
          <p:cNvSpPr>
            <a:spLocks noGrp="1"/>
          </p:cNvSpPr>
          <p:nvPr>
            <p:ph idx="1"/>
          </p:nvPr>
        </p:nvSpPr>
        <p:spPr>
          <a:xfrm>
            <a:off x="4572000" y="0"/>
            <a:ext cx="4572000" cy="6858000"/>
          </a:xfrm>
        </p:spPr>
        <p:txBody>
          <a:bodyPr>
            <a:normAutofit fontScale="92500" lnSpcReduction="20000"/>
          </a:bodyPr>
          <a:lstStyle/>
          <a:p>
            <a:pPr marL="0" lvl="0" indent="0" algn="ctr" fontAlgn="base">
              <a:buNone/>
              <a:tabLst>
                <a:tab pos="90170" algn="l"/>
              </a:tabLst>
            </a:pPr>
            <a:r>
              <a:rPr lang="fr-FR" sz="180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Moyens pédagogiques : les supports pédagogiques</a:t>
            </a:r>
            <a:endParaRPr lang="fr-FR" sz="1800">
              <a:solidFill>
                <a:srgbClr val="002060"/>
              </a:solidFill>
              <a:effectLst/>
              <a:latin typeface="Century Schoolbook" panose="02040604050505020304" pitchFamily="18" charset="0"/>
              <a:ea typeface="Century Schoolbook" panose="02040604050505020304" pitchFamily="18" charset="0"/>
              <a:cs typeface="Times New Roman" panose="02020603050405020304" pitchFamily="18" charset="0"/>
            </a:endParaRPr>
          </a:p>
          <a:p>
            <a:pPr marL="0" indent="0" fontAlgn="base">
              <a:buNone/>
              <a:tabLst>
                <a:tab pos="90170" algn="l"/>
              </a:tabLst>
            </a:pPr>
            <a:r>
              <a:rPr lang="fr-FR" sz="180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fr-FR" sz="1800">
              <a:solidFill>
                <a:srgbClr val="002060"/>
              </a:solidFill>
              <a:effectLst/>
              <a:latin typeface="Century Schoolbook" panose="02040604050505020304" pitchFamily="18" charset="0"/>
              <a:ea typeface="Century Schoolbook" panose="02040604050505020304" pitchFamily="18" charset="0"/>
              <a:cs typeface="Times New Roman" panose="02020603050405020304" pitchFamily="18" charset="0"/>
            </a:endParaRPr>
          </a:p>
          <a:p>
            <a:pPr indent="0" fontAlgn="base">
              <a:buNone/>
              <a:tabLst>
                <a:tab pos="90170" algn="l"/>
              </a:tabLst>
            </a:pPr>
            <a:r>
              <a:rPr lang="fr-FR" sz="170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Support de cours écrits et crées par Mme Librach (qui condense 25 années de pratique et de recherche) remis en main propre à chaque stagiaire au fur et à mesure du déroulement des sessions. Un livre d’anatomie en support complémentaire à la charge de l’apprenant.</a:t>
            </a:r>
            <a:endParaRPr lang="fr-FR" sz="1700">
              <a:solidFill>
                <a:srgbClr val="002060"/>
              </a:solidFill>
              <a:effectLst/>
              <a:latin typeface="Century Schoolbook" panose="02040604050505020304" pitchFamily="18" charset="0"/>
              <a:ea typeface="Century Schoolbook" panose="02040604050505020304" pitchFamily="18" charset="0"/>
              <a:cs typeface="Times New Roman" panose="02020603050405020304" pitchFamily="18" charset="0"/>
            </a:endParaRPr>
          </a:p>
          <a:p>
            <a:pPr indent="0" fontAlgn="base">
              <a:buNone/>
              <a:tabLst>
                <a:tab pos="90170" algn="l"/>
              </a:tabLst>
            </a:pPr>
            <a:r>
              <a:rPr lang="fr-FR" sz="170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fr-FR" sz="1700">
              <a:solidFill>
                <a:srgbClr val="002060"/>
              </a:solidFill>
              <a:effectLst/>
              <a:latin typeface="Century Schoolbook" panose="02040604050505020304" pitchFamily="18" charset="0"/>
              <a:ea typeface="Century Schoolbook" panose="02040604050505020304" pitchFamily="18" charset="0"/>
              <a:cs typeface="Times New Roman" panose="02020603050405020304" pitchFamily="18" charset="0"/>
            </a:endParaRPr>
          </a:p>
          <a:p>
            <a:pPr indent="0" fontAlgn="base">
              <a:buNone/>
              <a:tabLst>
                <a:tab pos="90170" algn="l"/>
              </a:tabLst>
            </a:pPr>
            <a:r>
              <a:rPr lang="fr-FR" sz="170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Le cours thorique qui se déroule en distanciel sera envoyé à chaque apprenant avant le début du module. </a:t>
            </a:r>
            <a:r>
              <a:rPr lang="fr-FR" sz="1700" i="1">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D’autres courts à distance pourraient être proposés à l’avenir.</a:t>
            </a:r>
            <a:endParaRPr lang="fr-FR" sz="1700">
              <a:solidFill>
                <a:srgbClr val="002060"/>
              </a:solidFill>
              <a:effectLst/>
              <a:latin typeface="Century Schoolbook" panose="02040604050505020304" pitchFamily="18" charset="0"/>
              <a:ea typeface="Century Schoolbook" panose="02040604050505020304" pitchFamily="18" charset="0"/>
              <a:cs typeface="Times New Roman" panose="02020603050405020304" pitchFamily="18" charset="0"/>
            </a:endParaRPr>
          </a:p>
          <a:p>
            <a:pPr indent="0" fontAlgn="base">
              <a:buNone/>
              <a:tabLst>
                <a:tab pos="90170" algn="l"/>
              </a:tabLst>
            </a:pPr>
            <a:r>
              <a:rPr lang="fr-FR" sz="170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fr-FR" sz="1700">
              <a:solidFill>
                <a:srgbClr val="002060"/>
              </a:solidFill>
              <a:effectLst/>
              <a:latin typeface="Century Schoolbook" panose="02040604050505020304" pitchFamily="18" charset="0"/>
              <a:ea typeface="Century Schoolbook" panose="02040604050505020304" pitchFamily="18" charset="0"/>
              <a:cs typeface="Times New Roman" panose="02020603050405020304" pitchFamily="18" charset="0"/>
            </a:endParaRPr>
          </a:p>
          <a:p>
            <a:pPr marL="0" indent="0" algn="ctr" fontAlgn="base">
              <a:buNone/>
              <a:tabLst>
                <a:tab pos="90170" algn="l"/>
              </a:tabLst>
            </a:pPr>
            <a:r>
              <a:rPr lang="fr-FR" sz="170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Support qui complète le contenu des cours par un livre sur l’anatomie et la pratique de la méthode (à la charge de l’apprenant) Mme Librach vous informera du titre dès votre inscription et paiement de votre formation.</a:t>
            </a:r>
            <a:endParaRPr lang="fr-FR" sz="1700">
              <a:solidFill>
                <a:srgbClr val="002060"/>
              </a:solidFill>
              <a:effectLst/>
              <a:latin typeface="Century Schoolbook" panose="02040604050505020304" pitchFamily="18" charset="0"/>
              <a:ea typeface="Century Schoolbook" panose="02040604050505020304" pitchFamily="18" charset="0"/>
              <a:cs typeface="Times New Roman" panose="02020603050405020304" pitchFamily="18" charset="0"/>
            </a:endParaRPr>
          </a:p>
          <a:p>
            <a:pPr marL="0" indent="0" fontAlgn="base">
              <a:buNone/>
              <a:tabLst>
                <a:tab pos="90170" algn="l"/>
              </a:tabLst>
            </a:pPr>
            <a:r>
              <a:rPr lang="fr-FR" sz="170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fr-FR" sz="1700">
              <a:solidFill>
                <a:srgbClr val="002060"/>
              </a:solidFill>
              <a:effectLst/>
              <a:latin typeface="Century Schoolbook" panose="02040604050505020304" pitchFamily="18" charset="0"/>
              <a:ea typeface="Century Schoolbook" panose="02040604050505020304" pitchFamily="18" charset="0"/>
              <a:cs typeface="Times New Roman" panose="02020603050405020304" pitchFamily="18" charset="0"/>
            </a:endParaRPr>
          </a:p>
          <a:p>
            <a:pPr marL="0" indent="0" algn="ctr" fontAlgn="base">
              <a:buNone/>
              <a:tabLst>
                <a:tab pos="90170" algn="l"/>
              </a:tabLst>
            </a:pPr>
            <a:r>
              <a:rPr lang="fr-FR" sz="170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Participation active entre les stagiaires et le formateur. Mme Librach est très présente pour chaque stagiaire. Nombreuses fiches conseils à dispositions.</a:t>
            </a:r>
            <a:endParaRPr lang="fr-FR" sz="1700">
              <a:solidFill>
                <a:srgbClr val="002060"/>
              </a:solidFill>
              <a:effectLst/>
              <a:latin typeface="Century Schoolbook" panose="02040604050505020304" pitchFamily="18" charset="0"/>
              <a:ea typeface="Century Schoolbook" panose="02040604050505020304" pitchFamily="18" charset="0"/>
              <a:cs typeface="Times New Roman" panose="02020603050405020304" pitchFamily="18" charset="0"/>
            </a:endParaRPr>
          </a:p>
          <a:p>
            <a:pPr marL="48260" indent="0" fontAlgn="base">
              <a:buNone/>
              <a:tabLst>
                <a:tab pos="90170" algn="l"/>
              </a:tabLst>
            </a:pPr>
            <a:r>
              <a:rPr lang="fr-FR" sz="1800">
                <a:solidFill>
                  <a:srgbClr val="343437"/>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fr-FR" sz="1800">
              <a:effectLst/>
              <a:latin typeface="Century Schoolbook" panose="02040604050505020304" pitchFamily="18" charset="0"/>
              <a:ea typeface="Century Schoolbook" panose="02040604050505020304" pitchFamily="18" charset="0"/>
              <a:cs typeface="Times New Roman" panose="02020603050405020304" pitchFamily="18" charset="0"/>
            </a:endParaRPr>
          </a:p>
          <a:p>
            <a:pPr marL="0" indent="0">
              <a:buNone/>
            </a:pPr>
            <a:endParaRPr lang="fr-FR"/>
          </a:p>
        </p:txBody>
      </p:sp>
    </p:spTree>
    <p:extLst>
      <p:ext uri="{BB962C8B-B14F-4D97-AF65-F5344CB8AC3E}">
        <p14:creationId xmlns:p14="http://schemas.microsoft.com/office/powerpoint/2010/main" val="6631833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A4CFF7E-9EEB-8518-D0F7-5DF52630A395}"/>
              </a:ext>
            </a:extLst>
          </p:cNvPr>
          <p:cNvSpPr>
            <a:spLocks noGrp="1"/>
          </p:cNvSpPr>
          <p:nvPr>
            <p:ph type="title"/>
          </p:nvPr>
        </p:nvSpPr>
        <p:spPr/>
        <p:txBody>
          <a:bodyPr/>
          <a:lstStyle/>
          <a:p>
            <a:r>
              <a:rPr lang="fr-FR" sz="1800" b="1">
                <a:solidFill>
                  <a:srgbClr val="5D779B"/>
                </a:solidFill>
                <a:effectLst/>
                <a:latin typeface="Calibri" panose="020F0502020204030204" pitchFamily="34" charset="0"/>
                <a:ea typeface="Times New Roman" panose="02020603050405020304" pitchFamily="18" charset="0"/>
                <a:cs typeface="Times New Roman" panose="02020603050405020304" pitchFamily="18" charset="0"/>
              </a:rPr>
              <a:t>Modalité de travail</a:t>
            </a:r>
            <a:br>
              <a:rPr lang="fr-FR" sz="1800">
                <a:effectLst/>
                <a:latin typeface="Century Schoolbook" panose="02040604050505020304" pitchFamily="18" charset="0"/>
                <a:ea typeface="Century Schoolbook" panose="02040604050505020304" pitchFamily="18" charset="0"/>
                <a:cs typeface="Times New Roman" panose="02020603050405020304" pitchFamily="18" charset="0"/>
              </a:rPr>
            </a:br>
            <a:endParaRPr lang="fr-FR"/>
          </a:p>
        </p:txBody>
      </p:sp>
      <p:sp>
        <p:nvSpPr>
          <p:cNvPr id="3" name="Espace réservé du contenu 2">
            <a:extLst>
              <a:ext uri="{FF2B5EF4-FFF2-40B4-BE49-F238E27FC236}">
                <a16:creationId xmlns:a16="http://schemas.microsoft.com/office/drawing/2014/main" id="{0B3421D5-6EF8-AFF0-AD84-C3F004586B96}"/>
              </a:ext>
            </a:extLst>
          </p:cNvPr>
          <p:cNvSpPr>
            <a:spLocks noGrp="1"/>
          </p:cNvSpPr>
          <p:nvPr>
            <p:ph idx="1"/>
          </p:nvPr>
        </p:nvSpPr>
        <p:spPr>
          <a:xfrm>
            <a:off x="4572000" y="0"/>
            <a:ext cx="4571999" cy="6858000"/>
          </a:xfrm>
        </p:spPr>
        <p:txBody>
          <a:bodyPr>
            <a:normAutofit/>
          </a:bodyPr>
          <a:lstStyle/>
          <a:p>
            <a:pPr marL="231775" lvl="0" indent="-220663" fontAlgn="base">
              <a:buClr>
                <a:schemeClr val="tx1"/>
              </a:buClr>
              <a:buFont typeface="Wingdings" pitchFamily="2" charset="2"/>
              <a:buChar char="v"/>
            </a:pPr>
            <a:r>
              <a:rPr lang="fr-FR" sz="140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Formation en accueil présentiel sur site.</a:t>
            </a:r>
            <a:endParaRPr lang="fr-FR" sz="1400">
              <a:solidFill>
                <a:srgbClr val="002060"/>
              </a:solidFill>
              <a:effectLst/>
              <a:latin typeface="Calibri" panose="020F0502020204030204" pitchFamily="34" charset="0"/>
              <a:ea typeface="Century Schoolbook" panose="02040604050505020304" pitchFamily="18" charset="0"/>
              <a:cs typeface="Calibri" panose="020F0502020204030204" pitchFamily="34" charset="0"/>
            </a:endParaRPr>
          </a:p>
          <a:p>
            <a:pPr marL="231775" indent="-220663" algn="just" fontAlgn="base">
              <a:buClr>
                <a:schemeClr val="tx1"/>
              </a:buClr>
              <a:buNone/>
            </a:pPr>
            <a:r>
              <a:rPr lang="fr-FR" sz="140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 </a:t>
            </a:r>
            <a:endParaRPr lang="fr-FR" sz="1400">
              <a:solidFill>
                <a:srgbClr val="002060"/>
              </a:solidFill>
              <a:effectLst/>
              <a:latin typeface="Calibri" panose="020F0502020204030204" pitchFamily="34" charset="0"/>
              <a:ea typeface="Century Schoolbook" panose="02040604050505020304" pitchFamily="18" charset="0"/>
              <a:cs typeface="Calibri" panose="020F0502020204030204" pitchFamily="34" charset="0"/>
            </a:endParaRPr>
          </a:p>
          <a:p>
            <a:pPr marL="231775" indent="-220663" fontAlgn="base">
              <a:buClr>
                <a:schemeClr val="tx1"/>
              </a:buClr>
              <a:buFont typeface="Wingdings" pitchFamily="2" charset="2"/>
              <a:buChar char="v"/>
            </a:pPr>
            <a:r>
              <a:rPr lang="fr-FR" sz="140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(En Visio conférence pour la partie théorique)</a:t>
            </a:r>
            <a:endParaRPr lang="fr-FR" sz="1400">
              <a:solidFill>
                <a:srgbClr val="002060"/>
              </a:solidFill>
              <a:effectLst/>
              <a:latin typeface="Calibri" panose="020F0502020204030204" pitchFamily="34" charset="0"/>
              <a:ea typeface="Century Schoolbook" panose="02040604050505020304" pitchFamily="18" charset="0"/>
              <a:cs typeface="Calibri" panose="020F0502020204030204" pitchFamily="34" charset="0"/>
            </a:endParaRPr>
          </a:p>
          <a:p>
            <a:pPr marL="231775" indent="-220663" fontAlgn="base">
              <a:buClr>
                <a:schemeClr val="tx1"/>
              </a:buClr>
              <a:buFont typeface="Wingdings" pitchFamily="2" charset="2"/>
              <a:buChar char="v"/>
            </a:pPr>
            <a:endParaRPr lang="fr-FR" sz="1400">
              <a:solidFill>
                <a:srgbClr val="002060"/>
              </a:solidFill>
              <a:effectLst/>
              <a:latin typeface="Calibri" panose="020F0502020204030204" pitchFamily="34" charset="0"/>
              <a:ea typeface="Century Schoolbook" panose="02040604050505020304" pitchFamily="18" charset="0"/>
              <a:cs typeface="Calibri" panose="020F0502020204030204" pitchFamily="34" charset="0"/>
            </a:endParaRPr>
          </a:p>
          <a:p>
            <a:pPr marL="231775" lvl="0" indent="-220663" fontAlgn="base">
              <a:buClr>
                <a:schemeClr val="tx1"/>
              </a:buClr>
              <a:buFont typeface="Wingdings" pitchFamily="2" charset="2"/>
              <a:buChar char="v"/>
            </a:pPr>
            <a:r>
              <a:rPr lang="fr-FR" sz="140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Accueil des apprenants dans une salle dédiée à la formation.</a:t>
            </a:r>
            <a:endParaRPr lang="fr-FR" sz="1400">
              <a:solidFill>
                <a:srgbClr val="002060"/>
              </a:solidFill>
              <a:effectLst/>
              <a:latin typeface="Calibri" panose="020F0502020204030204" pitchFamily="34" charset="0"/>
              <a:ea typeface="Century Schoolbook" panose="02040604050505020304" pitchFamily="18" charset="0"/>
              <a:cs typeface="Calibri" panose="020F0502020204030204" pitchFamily="34" charset="0"/>
            </a:endParaRPr>
          </a:p>
          <a:p>
            <a:pPr marL="231775" indent="-220663" fontAlgn="base">
              <a:buClr>
                <a:schemeClr val="tx1"/>
              </a:buClr>
              <a:buNone/>
            </a:pPr>
            <a:r>
              <a:rPr lang="fr-FR" sz="140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 </a:t>
            </a:r>
            <a:endParaRPr lang="fr-FR" sz="1400">
              <a:solidFill>
                <a:srgbClr val="002060"/>
              </a:solidFill>
              <a:effectLst/>
              <a:latin typeface="Calibri" panose="020F0502020204030204" pitchFamily="34" charset="0"/>
              <a:ea typeface="Century Schoolbook" panose="02040604050505020304" pitchFamily="18" charset="0"/>
              <a:cs typeface="Calibri" panose="020F0502020204030204" pitchFamily="34" charset="0"/>
            </a:endParaRPr>
          </a:p>
          <a:p>
            <a:pPr marL="231775" lvl="0" indent="-220663" fontAlgn="base">
              <a:buClr>
                <a:schemeClr val="tx1"/>
              </a:buClr>
              <a:buFont typeface="Wingdings" pitchFamily="2" charset="2"/>
              <a:buChar char="v"/>
            </a:pPr>
            <a:r>
              <a:rPr lang="fr-FR" sz="140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Tables et chaises à disposition.</a:t>
            </a:r>
            <a:endParaRPr lang="fr-FR" sz="1400">
              <a:solidFill>
                <a:srgbClr val="002060"/>
              </a:solidFill>
              <a:effectLst/>
              <a:latin typeface="Calibri" panose="020F0502020204030204" pitchFamily="34" charset="0"/>
              <a:ea typeface="Century Schoolbook" panose="02040604050505020304" pitchFamily="18" charset="0"/>
              <a:cs typeface="Calibri" panose="020F0502020204030204" pitchFamily="34" charset="0"/>
            </a:endParaRPr>
          </a:p>
          <a:p>
            <a:pPr marL="231775" indent="-220663" fontAlgn="base">
              <a:buClr>
                <a:schemeClr val="tx1"/>
              </a:buClr>
              <a:buNone/>
            </a:pPr>
            <a:endParaRPr lang="fr-FR" sz="1400">
              <a:solidFill>
                <a:srgbClr val="002060"/>
              </a:solidFill>
              <a:effectLst/>
              <a:latin typeface="Calibri" panose="020F0502020204030204" pitchFamily="34" charset="0"/>
              <a:ea typeface="Century Schoolbook" panose="02040604050505020304" pitchFamily="18" charset="0"/>
              <a:cs typeface="Calibri" panose="020F0502020204030204" pitchFamily="34" charset="0"/>
            </a:endParaRPr>
          </a:p>
          <a:p>
            <a:pPr marL="231775" lvl="0" indent="-220663" fontAlgn="base">
              <a:buClr>
                <a:schemeClr val="tx1"/>
              </a:buClr>
              <a:buFont typeface="Wingdings" pitchFamily="2" charset="2"/>
              <a:buChar char="v"/>
            </a:pPr>
            <a:r>
              <a:rPr lang="fr-FR" sz="140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Étude pratique sur tables de soins (une table par binôme).</a:t>
            </a:r>
            <a:endParaRPr lang="fr-FR" sz="1400">
              <a:solidFill>
                <a:srgbClr val="002060"/>
              </a:solidFill>
              <a:effectLst/>
              <a:latin typeface="Calibri" panose="020F0502020204030204" pitchFamily="34" charset="0"/>
              <a:ea typeface="Century Schoolbook" panose="02040604050505020304" pitchFamily="18" charset="0"/>
              <a:cs typeface="Calibri" panose="020F0502020204030204" pitchFamily="34" charset="0"/>
            </a:endParaRPr>
          </a:p>
          <a:p>
            <a:pPr marL="231775" indent="-220663" fontAlgn="base">
              <a:buClr>
                <a:schemeClr val="tx1"/>
              </a:buClr>
              <a:buNone/>
            </a:pPr>
            <a:r>
              <a:rPr lang="fr-FR" sz="140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 </a:t>
            </a:r>
            <a:endParaRPr lang="fr-FR" sz="1400">
              <a:solidFill>
                <a:srgbClr val="002060"/>
              </a:solidFill>
              <a:effectLst/>
              <a:latin typeface="Calibri" panose="020F0502020204030204" pitchFamily="34" charset="0"/>
              <a:ea typeface="Century Schoolbook" panose="02040604050505020304" pitchFamily="18" charset="0"/>
              <a:cs typeface="Calibri" panose="020F0502020204030204" pitchFamily="34" charset="0"/>
            </a:endParaRPr>
          </a:p>
          <a:p>
            <a:pPr marL="231775" lvl="0" indent="-220663" fontAlgn="base">
              <a:buClr>
                <a:schemeClr val="tx1"/>
              </a:buClr>
              <a:buFont typeface="Wingdings" pitchFamily="2" charset="2"/>
              <a:buChar char="v"/>
            </a:pPr>
            <a:r>
              <a:rPr lang="fr-FR" sz="140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Boissons et collations à la charge de chacun (souvent proposer par le groupe et la formatrice)</a:t>
            </a:r>
            <a:endParaRPr lang="fr-FR" sz="1400">
              <a:solidFill>
                <a:srgbClr val="002060"/>
              </a:solidFill>
              <a:effectLst/>
              <a:latin typeface="Calibri" panose="020F0502020204030204" pitchFamily="34" charset="0"/>
              <a:ea typeface="Century Schoolbook" panose="02040604050505020304" pitchFamily="18" charset="0"/>
              <a:cs typeface="Calibri" panose="020F0502020204030204" pitchFamily="34" charset="0"/>
            </a:endParaRPr>
          </a:p>
          <a:p>
            <a:pPr marL="231775" indent="-220663" fontAlgn="base">
              <a:buClr>
                <a:schemeClr val="tx1"/>
              </a:buClr>
              <a:buNone/>
            </a:pPr>
            <a:endParaRPr lang="fr-FR" sz="1400">
              <a:solidFill>
                <a:srgbClr val="002060"/>
              </a:solidFill>
              <a:effectLst/>
              <a:latin typeface="Calibri" panose="020F0502020204030204" pitchFamily="34" charset="0"/>
              <a:ea typeface="Century Schoolbook" panose="02040604050505020304" pitchFamily="18" charset="0"/>
              <a:cs typeface="Calibri" panose="020F0502020204030204" pitchFamily="34" charset="0"/>
            </a:endParaRPr>
          </a:p>
          <a:p>
            <a:pPr marL="231775" lvl="0" indent="-220663" fontAlgn="base">
              <a:buClr>
                <a:schemeClr val="tx1"/>
              </a:buClr>
              <a:buFont typeface="Wingdings" pitchFamily="2" charset="2"/>
              <a:buChar char="v"/>
            </a:pPr>
            <a:r>
              <a:rPr lang="fr-FR" sz="140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Feuille d’émargement de présence avec obligation de justifier en cas d’absence</a:t>
            </a:r>
            <a:endParaRPr lang="fr-FR" sz="1400">
              <a:solidFill>
                <a:srgbClr val="002060"/>
              </a:solidFill>
              <a:effectLst/>
              <a:latin typeface="Calibri" panose="020F0502020204030204" pitchFamily="34" charset="0"/>
              <a:ea typeface="Century Schoolbook" panose="02040604050505020304" pitchFamily="18" charset="0"/>
              <a:cs typeface="Calibri" panose="020F0502020204030204" pitchFamily="34" charset="0"/>
            </a:endParaRPr>
          </a:p>
          <a:p>
            <a:pPr marL="231775" indent="-220663" fontAlgn="base">
              <a:buClr>
                <a:schemeClr val="tx1"/>
              </a:buClr>
              <a:buNone/>
            </a:pPr>
            <a:r>
              <a:rPr lang="fr-FR" sz="140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 </a:t>
            </a:r>
            <a:endParaRPr lang="fr-FR" sz="1400">
              <a:solidFill>
                <a:srgbClr val="002060"/>
              </a:solidFill>
              <a:effectLst/>
              <a:latin typeface="Calibri" panose="020F0502020204030204" pitchFamily="34" charset="0"/>
              <a:ea typeface="Century Schoolbook" panose="02040604050505020304" pitchFamily="18" charset="0"/>
              <a:cs typeface="Calibri" panose="020F0502020204030204" pitchFamily="34" charset="0"/>
            </a:endParaRPr>
          </a:p>
          <a:p>
            <a:pPr marL="231775" indent="-220663" fontAlgn="base">
              <a:buNone/>
            </a:pPr>
            <a:r>
              <a:rPr lang="fr-FR" sz="140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fr-FR" sz="1400">
              <a:solidFill>
                <a:srgbClr val="002060"/>
              </a:solidFill>
              <a:effectLst/>
              <a:latin typeface="Century Schoolbook" panose="02040604050505020304" pitchFamily="18" charset="0"/>
              <a:ea typeface="Century Schoolbook" panose="02040604050505020304" pitchFamily="18" charset="0"/>
              <a:cs typeface="Times New Roman" panose="02020603050405020304" pitchFamily="18" charset="0"/>
            </a:endParaRPr>
          </a:p>
          <a:p>
            <a:pPr marL="0" indent="0" algn="ctr" fontAlgn="base">
              <a:buNone/>
              <a:tabLst>
                <a:tab pos="90170" algn="l"/>
              </a:tabLst>
            </a:pPr>
            <a:r>
              <a:rPr lang="fr-FR" sz="1400" b="1">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Mme Librach est la principale interlocutrice tout au long de la formation.</a:t>
            </a:r>
            <a:endParaRPr lang="fr-FR" sz="1200">
              <a:solidFill>
                <a:srgbClr val="002060"/>
              </a:solidFill>
              <a:effectLst/>
              <a:latin typeface="Century Schoolbook" panose="02040604050505020304" pitchFamily="18" charset="0"/>
              <a:ea typeface="Century Schoolbook" panose="02040604050505020304" pitchFamily="18" charset="0"/>
              <a:cs typeface="Times New Roman" panose="02020603050405020304" pitchFamily="18" charset="0"/>
            </a:endParaRPr>
          </a:p>
          <a:p>
            <a:pPr marL="491490" fontAlgn="base"/>
            <a:r>
              <a:rPr lang="fr-FR" sz="100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fr-FR" sz="1200">
              <a:solidFill>
                <a:srgbClr val="002060"/>
              </a:solidFill>
              <a:effectLst/>
              <a:latin typeface="Century Schoolbook" panose="02040604050505020304" pitchFamily="18" charset="0"/>
              <a:ea typeface="Century Schoolbook" panose="02040604050505020304" pitchFamily="18" charset="0"/>
              <a:cs typeface="Times New Roman" panose="02020603050405020304" pitchFamily="18" charset="0"/>
            </a:endParaRPr>
          </a:p>
          <a:p>
            <a:endParaRPr lang="fr-FR"/>
          </a:p>
        </p:txBody>
      </p:sp>
    </p:spTree>
    <p:extLst>
      <p:ext uri="{BB962C8B-B14F-4D97-AF65-F5344CB8AC3E}">
        <p14:creationId xmlns:p14="http://schemas.microsoft.com/office/powerpoint/2010/main" val="40837410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E380F87-4CC0-6461-05FC-57151F32872B}"/>
              </a:ext>
            </a:extLst>
          </p:cNvPr>
          <p:cNvSpPr>
            <a:spLocks noGrp="1"/>
          </p:cNvSpPr>
          <p:nvPr>
            <p:ph type="title"/>
          </p:nvPr>
        </p:nvSpPr>
        <p:spPr>
          <a:xfrm>
            <a:off x="541849" y="543297"/>
            <a:ext cx="3290594" cy="1141497"/>
          </a:xfrm>
        </p:spPr>
        <p:txBody>
          <a:bodyPr>
            <a:normAutofit fontScale="90000"/>
          </a:bodyPr>
          <a:lstStyle/>
          <a:p>
            <a:r>
              <a:rPr lang="fr-FR" sz="1800" b="1">
                <a:solidFill>
                  <a:srgbClr val="5D779B"/>
                </a:solidFill>
                <a:effectLst/>
                <a:latin typeface="Calibri" panose="020F0502020204030204" pitchFamily="34" charset="0"/>
                <a:ea typeface="Century Schoolbook" panose="02040604050505020304" pitchFamily="18" charset="0"/>
                <a:cs typeface="Times New Roman" panose="02020603050405020304" pitchFamily="18" charset="0"/>
              </a:rPr>
              <a:t>Modalités de passage de la certification</a:t>
            </a:r>
            <a:br>
              <a:rPr lang="fr-FR" sz="1800">
                <a:effectLst/>
                <a:latin typeface="Century Schoolbook" panose="02040604050505020304" pitchFamily="18" charset="0"/>
                <a:ea typeface="Century Schoolbook" panose="02040604050505020304" pitchFamily="18" charset="0"/>
                <a:cs typeface="Times New Roman" panose="02020603050405020304" pitchFamily="18" charset="0"/>
              </a:rPr>
            </a:br>
            <a:endParaRPr lang="fr-FR"/>
          </a:p>
        </p:txBody>
      </p:sp>
      <p:sp>
        <p:nvSpPr>
          <p:cNvPr id="3" name="Espace réservé du contenu 2">
            <a:extLst>
              <a:ext uri="{FF2B5EF4-FFF2-40B4-BE49-F238E27FC236}">
                <a16:creationId xmlns:a16="http://schemas.microsoft.com/office/drawing/2014/main" id="{E4482C3E-B711-5B5E-DCAD-3BAB5C801B31}"/>
              </a:ext>
            </a:extLst>
          </p:cNvPr>
          <p:cNvSpPr>
            <a:spLocks noGrp="1"/>
          </p:cNvSpPr>
          <p:nvPr>
            <p:ph idx="1"/>
          </p:nvPr>
        </p:nvSpPr>
        <p:spPr>
          <a:xfrm>
            <a:off x="4572000" y="-1"/>
            <a:ext cx="4572000" cy="6771503"/>
          </a:xfrm>
        </p:spPr>
        <p:txBody>
          <a:bodyPr>
            <a:normAutofit fontScale="85000" lnSpcReduction="10000"/>
          </a:bodyPr>
          <a:lstStyle/>
          <a:p>
            <a:pPr marL="0" indent="0" algn="ctr">
              <a:buNone/>
            </a:pPr>
            <a:r>
              <a:rPr lang="fr-FR" sz="2000" b="1"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Mise en situation professionnelle avec questionnaire oral : durée 60 minutes</a:t>
            </a:r>
          </a:p>
          <a:p>
            <a:pPr marL="0" indent="0" algn="ctr">
              <a:buNone/>
            </a:pPr>
            <a:endParaRPr lang="fr-FR" sz="18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a:p>
            <a:pPr marL="0" indent="0" algn="ctr">
              <a:buNone/>
            </a:pPr>
            <a:r>
              <a:rPr lang="fr-FR" sz="1800" dirty="0">
                <a:solidFill>
                  <a:srgbClr val="002060"/>
                </a:solidFill>
                <a:effectLst/>
                <a:latin typeface="Calibri" panose="020F0502020204030204" pitchFamily="34" charset="0"/>
                <a:ea typeface="Times New Roman" panose="02020603050405020304" pitchFamily="18" charset="0"/>
              </a:rPr>
              <a:t>Questionnaire oral sur l’ensemble des paramètres pendant laquelle le candidat sera interrogé </a:t>
            </a:r>
            <a:endParaRPr lang="fr-FR" sz="1800" dirty="0">
              <a:solidFill>
                <a:srgbClr val="002060"/>
              </a:solidFill>
              <a:effectLst/>
              <a:latin typeface="Times New Roman" panose="02020603050405020304" pitchFamily="18" charset="0"/>
              <a:ea typeface="Times New Roman" panose="02020603050405020304" pitchFamily="18" charset="0"/>
            </a:endParaRPr>
          </a:p>
          <a:p>
            <a:pPr marL="0" indent="0" algn="ctr">
              <a:buNone/>
            </a:pPr>
            <a:r>
              <a:rPr lang="fr-FR" sz="1800" dirty="0">
                <a:solidFill>
                  <a:srgbClr val="002060"/>
                </a:solidFill>
                <a:effectLst/>
                <a:latin typeface="Calibri" panose="020F0502020204030204" pitchFamily="34" charset="0"/>
                <a:ea typeface="Times New Roman" panose="02020603050405020304" pitchFamily="18" charset="0"/>
              </a:rPr>
              <a:t> </a:t>
            </a:r>
            <a:r>
              <a:rPr lang="fr-FR" sz="1800" b="1" dirty="0">
                <a:solidFill>
                  <a:srgbClr val="002060"/>
                </a:solidFill>
                <a:effectLst/>
                <a:latin typeface="Calibri" panose="020F0502020204030204" pitchFamily="34" charset="0"/>
                <a:ea typeface="Times New Roman" panose="02020603050405020304" pitchFamily="18" charset="0"/>
              </a:rPr>
              <a:t>L’ensemble des critères sont notés sur /20, une note minimale de 15/20 est requise. </a:t>
            </a:r>
            <a:endParaRPr lang="fr-FR" sz="1800" dirty="0">
              <a:solidFill>
                <a:srgbClr val="002060"/>
              </a:solidFill>
              <a:effectLst/>
              <a:latin typeface="Times New Roman" panose="02020603050405020304" pitchFamily="18" charset="0"/>
              <a:ea typeface="Times New Roman" panose="02020603050405020304" pitchFamily="18" charset="0"/>
            </a:endParaRPr>
          </a:p>
          <a:p>
            <a:pPr marL="0" indent="0">
              <a:buNone/>
            </a:pPr>
            <a:r>
              <a:rPr lang="fr-FR" sz="1800" b="1" dirty="0">
                <a:solidFill>
                  <a:srgbClr val="002060"/>
                </a:solidFill>
                <a:effectLst/>
                <a:latin typeface="Calibri" panose="020F0502020204030204" pitchFamily="34" charset="0"/>
                <a:ea typeface="Times New Roman" panose="02020603050405020304" pitchFamily="18" charset="0"/>
              </a:rPr>
              <a:t>      *  </a:t>
            </a:r>
            <a:r>
              <a:rPr lang="fr-FR" sz="1800" b="1" dirty="0">
                <a:solidFill>
                  <a:srgbClr val="002060"/>
                </a:solidFill>
                <a:latin typeface="Calibri" panose="020F0502020204030204" pitchFamily="34" charset="0"/>
                <a:ea typeface="Times New Roman" panose="02020603050405020304" pitchFamily="18" charset="0"/>
              </a:rPr>
              <a:t>Conditions d’obtention de la certification</a:t>
            </a:r>
            <a:endParaRPr lang="fr-FR" sz="1800" dirty="0">
              <a:solidFill>
                <a:srgbClr val="002060"/>
              </a:solidFill>
              <a:latin typeface="Times New Roman" panose="02020603050405020304" pitchFamily="18" charset="0"/>
              <a:ea typeface="Times New Roman" panose="02020603050405020304" pitchFamily="18" charset="0"/>
            </a:endParaRPr>
          </a:p>
          <a:p>
            <a:pPr marL="0" indent="0">
              <a:buNone/>
            </a:pPr>
            <a:endParaRPr lang="fr-FR" sz="1800" dirty="0">
              <a:solidFill>
                <a:srgbClr val="002060"/>
              </a:solidFill>
              <a:effectLst/>
              <a:latin typeface="Times New Roman" panose="02020603050405020304" pitchFamily="18" charset="0"/>
              <a:ea typeface="Times New Roman" panose="02020603050405020304" pitchFamily="18" charset="0"/>
            </a:endParaRPr>
          </a:p>
          <a:p>
            <a:pPr indent="0" algn="ctr">
              <a:lnSpc>
                <a:spcPct val="107000"/>
              </a:lnSpc>
              <a:spcAft>
                <a:spcPts val="800"/>
              </a:spcAft>
              <a:buNone/>
            </a:pPr>
            <a:r>
              <a:rPr lang="fr-FR" sz="2000" b="1" dirty="0">
                <a:solidFill>
                  <a:srgbClr val="002060"/>
                </a:solidFill>
                <a:effectLst/>
                <a:latin typeface="Calibri" panose="020F0502020204030204" pitchFamily="34" charset="0"/>
                <a:ea typeface="Century Schoolbook" panose="02040604050505020304" pitchFamily="18" charset="0"/>
                <a:cs typeface="Times New Roman" panose="02020603050405020304" pitchFamily="18" charset="0"/>
              </a:rPr>
              <a:t>Mise en situation professionnelle réelle </a:t>
            </a:r>
          </a:p>
          <a:p>
            <a:pPr indent="0" algn="ctr">
              <a:lnSpc>
                <a:spcPct val="107000"/>
              </a:lnSpc>
              <a:spcAft>
                <a:spcPts val="800"/>
              </a:spcAft>
              <a:buNone/>
            </a:pPr>
            <a:r>
              <a:rPr lang="fr-FR" sz="1800" b="1" dirty="0">
                <a:solidFill>
                  <a:srgbClr val="002060"/>
                </a:solidFill>
                <a:latin typeface="Calibri" panose="020F0502020204030204" pitchFamily="34" charset="0"/>
                <a:ea typeface="Century Schoolbook" panose="02040604050505020304" pitchFamily="18" charset="0"/>
                <a:cs typeface="Times New Roman" panose="02020603050405020304" pitchFamily="18" charset="0"/>
              </a:rPr>
              <a:t>corps</a:t>
            </a:r>
            <a:r>
              <a:rPr lang="fr-FR" sz="1800" b="1" dirty="0">
                <a:solidFill>
                  <a:srgbClr val="002060"/>
                </a:solidFill>
                <a:effectLst/>
                <a:latin typeface="Calibri" panose="020F0502020204030204" pitchFamily="34" charset="0"/>
                <a:ea typeface="Century Schoolbook" panose="02040604050505020304" pitchFamily="18" charset="0"/>
                <a:cs typeface="Times New Roman" panose="02020603050405020304" pitchFamily="18" charset="0"/>
              </a:rPr>
              <a:t> duré : 1H00</a:t>
            </a:r>
            <a:endParaRPr lang="fr-FR" sz="1800" dirty="0">
              <a:solidFill>
                <a:srgbClr val="002060"/>
              </a:solidFill>
              <a:effectLst/>
              <a:latin typeface="Century Schoolbook" panose="02040604050505020304" pitchFamily="18" charset="0"/>
              <a:ea typeface="Century Schoolbook" panose="02040604050505020304" pitchFamily="18" charset="0"/>
              <a:cs typeface="Times New Roman" panose="02020603050405020304" pitchFamily="18" charset="0"/>
            </a:endParaRPr>
          </a:p>
          <a:p>
            <a:pPr marL="0" lvl="0" indent="0" algn="ctr">
              <a:lnSpc>
                <a:spcPct val="107000"/>
              </a:lnSpc>
              <a:spcAft>
                <a:spcPts val="800"/>
              </a:spcAft>
              <a:buNone/>
            </a:pPr>
            <a:r>
              <a:rPr lang="fr-FR" sz="18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 La réalisation d’un protocole drainant corps sur un modèle choisi par l’examinateur et un jury ou un client déjà aguerrit à la méthode </a:t>
            </a:r>
            <a:endParaRPr lang="fr-FR" sz="1800" dirty="0">
              <a:solidFill>
                <a:srgbClr val="002060"/>
              </a:solidFill>
              <a:effectLst/>
              <a:latin typeface="Century Schoolbook" panose="02040604050505020304" pitchFamily="18" charset="0"/>
              <a:ea typeface="Century Schoolbook" panose="02040604050505020304" pitchFamily="18" charset="0"/>
              <a:cs typeface="Times New Roman" panose="02020603050405020304" pitchFamily="18" charset="0"/>
            </a:endParaRPr>
          </a:p>
          <a:p>
            <a:pPr marL="459105" indent="0" algn="ctr">
              <a:lnSpc>
                <a:spcPct val="107000"/>
              </a:lnSpc>
              <a:spcAft>
                <a:spcPts val="800"/>
              </a:spcAft>
              <a:buNone/>
            </a:pPr>
            <a:r>
              <a:rPr lang="fr-FR" sz="2000" b="1" dirty="0">
                <a:solidFill>
                  <a:srgbClr val="002060"/>
                </a:solidFill>
                <a:effectLst/>
                <a:latin typeface="Calibri" panose="020F0502020204030204" pitchFamily="34" charset="0"/>
                <a:ea typeface="Century Schoolbook" panose="02040604050505020304" pitchFamily="18" charset="0"/>
                <a:cs typeface="Times New Roman" panose="02020603050405020304" pitchFamily="18" charset="0"/>
              </a:rPr>
              <a:t>Mise en situation professionnelle réelle </a:t>
            </a:r>
          </a:p>
          <a:p>
            <a:pPr marL="459105" indent="0" algn="ctr">
              <a:lnSpc>
                <a:spcPct val="107000"/>
              </a:lnSpc>
              <a:spcAft>
                <a:spcPts val="800"/>
              </a:spcAft>
              <a:buNone/>
            </a:pPr>
            <a:r>
              <a:rPr lang="fr-FR" sz="1800" b="1" dirty="0">
                <a:solidFill>
                  <a:srgbClr val="002060"/>
                </a:solidFill>
                <a:effectLst/>
                <a:latin typeface="Calibri" panose="020F0502020204030204" pitchFamily="34" charset="0"/>
                <a:ea typeface="Century Schoolbook" panose="02040604050505020304" pitchFamily="18" charset="0"/>
                <a:cs typeface="Times New Roman" panose="02020603050405020304" pitchFamily="18" charset="0"/>
              </a:rPr>
              <a:t> Visage duré :  30 m</a:t>
            </a:r>
            <a:endParaRPr lang="fr-FR" sz="1800" dirty="0">
              <a:solidFill>
                <a:srgbClr val="002060"/>
              </a:solidFill>
              <a:effectLst/>
              <a:latin typeface="Century Schoolbook" panose="02040604050505020304" pitchFamily="18" charset="0"/>
              <a:ea typeface="Century Schoolbook" panose="02040604050505020304" pitchFamily="18" charset="0"/>
              <a:cs typeface="Times New Roman" panose="02020603050405020304" pitchFamily="18" charset="0"/>
            </a:endParaRPr>
          </a:p>
          <a:p>
            <a:pPr marL="0" lvl="0" indent="0" algn="ctr">
              <a:lnSpc>
                <a:spcPct val="107000"/>
              </a:lnSpc>
              <a:spcAft>
                <a:spcPts val="800"/>
              </a:spcAft>
              <a:buNone/>
            </a:pPr>
            <a:r>
              <a:rPr lang="fr-FR" sz="18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La réalisation d’un protocole drainant bien être sur le visage sur un modèle choisi par l’examinateur ou client devant le jury d’évaluation.</a:t>
            </a:r>
            <a:endParaRPr lang="fr-FR" sz="1800" dirty="0">
              <a:solidFill>
                <a:srgbClr val="002060"/>
              </a:solidFill>
              <a:effectLst/>
              <a:latin typeface="Century Schoolbook" panose="02040604050505020304" pitchFamily="18" charset="0"/>
              <a:ea typeface="Times New Roman" panose="02020603050405020304" pitchFamily="18" charset="0"/>
              <a:cs typeface="Times New Roman" panose="02020603050405020304" pitchFamily="18" charset="0"/>
            </a:endParaRPr>
          </a:p>
          <a:p>
            <a:pPr algn="ctr"/>
            <a:r>
              <a:rPr lang="fr-FR" sz="1800" b="1" dirty="0">
                <a:solidFill>
                  <a:srgbClr val="002060"/>
                </a:solidFill>
                <a:effectLst/>
                <a:latin typeface="Segoe UI Symbol" panose="020B0502040204020203" pitchFamily="34" charset="0"/>
                <a:ea typeface="Heiti SC Medium" pitchFamily="2" charset="-128"/>
                <a:cs typeface="Segoe UI Symbol" panose="020B0502040204020203" pitchFamily="34" charset="0"/>
              </a:rPr>
              <a:t>◆◆◆◆</a:t>
            </a:r>
            <a:endParaRPr lang="fr-FR" sz="1800" dirty="0">
              <a:solidFill>
                <a:srgbClr val="002060"/>
              </a:solidFill>
              <a:effectLst/>
              <a:latin typeface="Times New Roman" panose="02020603050405020304" pitchFamily="18" charset="0"/>
              <a:ea typeface="Times New Roman" panose="02020603050405020304" pitchFamily="18" charset="0"/>
            </a:endParaRPr>
          </a:p>
          <a:p>
            <a:pPr marL="0" indent="0">
              <a:buNone/>
            </a:pPr>
            <a:endParaRPr lang="fr-FR" dirty="0"/>
          </a:p>
        </p:txBody>
      </p:sp>
      <p:sp>
        <p:nvSpPr>
          <p:cNvPr id="4" name="Espace réservé du texte 3">
            <a:extLst>
              <a:ext uri="{FF2B5EF4-FFF2-40B4-BE49-F238E27FC236}">
                <a16:creationId xmlns:a16="http://schemas.microsoft.com/office/drawing/2014/main" id="{A49F6055-43BC-F09E-5006-C7242AB69C23}"/>
              </a:ext>
            </a:extLst>
          </p:cNvPr>
          <p:cNvSpPr>
            <a:spLocks noGrp="1"/>
          </p:cNvSpPr>
          <p:nvPr>
            <p:ph type="body" sz="half" idx="2"/>
          </p:nvPr>
        </p:nvSpPr>
        <p:spPr>
          <a:xfrm>
            <a:off x="764111" y="2038865"/>
            <a:ext cx="2846070" cy="4077730"/>
          </a:xfrm>
        </p:spPr>
        <p:txBody>
          <a:bodyPr>
            <a:normAutofit fontScale="92500" lnSpcReduction="20000"/>
          </a:bodyPr>
          <a:lstStyle/>
          <a:p>
            <a:pPr>
              <a:lnSpc>
                <a:spcPct val="107000"/>
              </a:lnSpc>
              <a:spcAft>
                <a:spcPts val="800"/>
              </a:spcAft>
            </a:pPr>
            <a:r>
              <a:rPr lang="fr-FR" sz="1800" b="1" u="sng">
                <a:solidFill>
                  <a:srgbClr val="37373A"/>
                </a:solidFill>
                <a:effectLst/>
                <a:latin typeface="Calibri" panose="020F0502020204030204" pitchFamily="34" charset="0"/>
                <a:ea typeface="Century Schoolbook" panose="02040604050505020304" pitchFamily="18" charset="0"/>
                <a:cs typeface="Times New Roman" panose="02020603050405020304" pitchFamily="18" charset="0"/>
              </a:rPr>
              <a:t>Le jury</a:t>
            </a:r>
            <a:endParaRPr lang="fr-FR" sz="1800">
              <a:effectLst/>
              <a:latin typeface="Century Schoolbook" panose="02040604050505020304" pitchFamily="18" charset="0"/>
              <a:ea typeface="Century Schoolbook" panose="02040604050505020304" pitchFamily="18" charset="0"/>
              <a:cs typeface="Times New Roman" panose="02020603050405020304" pitchFamily="18" charset="0"/>
            </a:endParaRPr>
          </a:p>
          <a:p>
            <a:pPr marL="342900" lvl="0" indent="-342900">
              <a:lnSpc>
                <a:spcPct val="107000"/>
              </a:lnSpc>
              <a:spcAft>
                <a:spcPts val="800"/>
              </a:spcAft>
              <a:buFont typeface="Symbol" pitchFamily="2" charset="2"/>
              <a:buChar char=""/>
            </a:pPr>
            <a:r>
              <a:rPr lang="fr-FR" sz="1800">
                <a:solidFill>
                  <a:srgbClr val="343437"/>
                </a:solidFill>
                <a:effectLst/>
                <a:latin typeface="Calibri" panose="020F0502020204030204" pitchFamily="34" charset="0"/>
                <a:ea typeface="Century Schoolbook" panose="02040604050505020304" pitchFamily="18" charset="0"/>
                <a:cs typeface="Times New Roman" panose="02020603050405020304" pitchFamily="18" charset="0"/>
              </a:rPr>
              <a:t>Le jury est composé de 2 personnes dont Mme Librach </a:t>
            </a:r>
            <a:endParaRPr lang="fr-FR" sz="1800">
              <a:effectLst/>
              <a:latin typeface="Century Schoolbook" panose="02040604050505020304" pitchFamily="18" charset="0"/>
              <a:ea typeface="Century Schoolbook" panose="02040604050505020304" pitchFamily="18" charset="0"/>
              <a:cs typeface="Times New Roman" panose="02020603050405020304" pitchFamily="18" charset="0"/>
            </a:endParaRPr>
          </a:p>
          <a:p>
            <a:pPr marL="342900" lvl="0" indent="-342900">
              <a:lnSpc>
                <a:spcPct val="107000"/>
              </a:lnSpc>
              <a:spcAft>
                <a:spcPts val="800"/>
              </a:spcAft>
              <a:buFont typeface="Symbol" pitchFamily="2" charset="2"/>
              <a:buChar char=""/>
            </a:pPr>
            <a:r>
              <a:rPr lang="fr-FR" sz="1800">
                <a:solidFill>
                  <a:srgbClr val="343437"/>
                </a:solidFill>
                <a:effectLst/>
                <a:latin typeface="Calibri" panose="020F0502020204030204" pitchFamily="34" charset="0"/>
                <a:ea typeface="Century Schoolbook" panose="02040604050505020304" pitchFamily="18" charset="0"/>
                <a:cs typeface="Times New Roman" panose="02020603050405020304" pitchFamily="18" charset="0"/>
              </a:rPr>
              <a:t>La date des épreuves est envoyée par mail 1 mois avant son déroulement.</a:t>
            </a:r>
            <a:endParaRPr lang="fr-FR" sz="1800">
              <a:effectLst/>
              <a:latin typeface="Century Schoolbook" panose="02040604050505020304" pitchFamily="18" charset="0"/>
              <a:ea typeface="Century Schoolbook" panose="02040604050505020304" pitchFamily="18" charset="0"/>
              <a:cs typeface="Times New Roman" panose="02020603050405020304" pitchFamily="18" charset="0"/>
            </a:endParaRPr>
          </a:p>
          <a:p>
            <a:pPr marL="342900" lvl="0" indent="-342900">
              <a:lnSpc>
                <a:spcPct val="107000"/>
              </a:lnSpc>
              <a:spcAft>
                <a:spcPts val="800"/>
              </a:spcAft>
              <a:buFont typeface="Symbol" pitchFamily="2" charset="2"/>
              <a:buChar char=""/>
            </a:pPr>
            <a:r>
              <a:rPr lang="fr-FR" sz="1800">
                <a:solidFill>
                  <a:srgbClr val="343437"/>
                </a:solidFill>
                <a:effectLst/>
                <a:latin typeface="Calibri" panose="020F0502020204030204" pitchFamily="34" charset="0"/>
                <a:ea typeface="Century Schoolbook" panose="02040604050505020304" pitchFamily="18" charset="0"/>
                <a:cs typeface="Times New Roman" panose="02020603050405020304" pitchFamily="18" charset="0"/>
              </a:rPr>
              <a:t>Les résultats sont envoyés également par mail maximum dans les 15 jours après le    déroulement des épreuves.</a:t>
            </a:r>
            <a:endParaRPr lang="fr-FR" sz="1800">
              <a:effectLst/>
              <a:latin typeface="Century Schoolbook" panose="02040604050505020304" pitchFamily="18" charset="0"/>
              <a:ea typeface="Century Schoolbook" panose="02040604050505020304" pitchFamily="18" charset="0"/>
              <a:cs typeface="Times New Roman" panose="02020603050405020304" pitchFamily="18" charset="0"/>
            </a:endParaRPr>
          </a:p>
          <a:p>
            <a:endParaRPr lang="fr-FR"/>
          </a:p>
        </p:txBody>
      </p:sp>
    </p:spTree>
    <p:extLst>
      <p:ext uri="{BB962C8B-B14F-4D97-AF65-F5344CB8AC3E}">
        <p14:creationId xmlns:p14="http://schemas.microsoft.com/office/powerpoint/2010/main" val="7330019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99F150D-E4E0-449D-C45B-4AAFDBF755CA}"/>
              </a:ext>
            </a:extLst>
          </p:cNvPr>
          <p:cNvSpPr>
            <a:spLocks noGrp="1"/>
          </p:cNvSpPr>
          <p:nvPr>
            <p:ph type="title"/>
          </p:nvPr>
        </p:nvSpPr>
        <p:spPr>
          <a:xfrm>
            <a:off x="640703" y="111212"/>
            <a:ext cx="3290594" cy="2384854"/>
          </a:xfrm>
        </p:spPr>
        <p:txBody>
          <a:bodyPr>
            <a:normAutofit/>
          </a:bodyPr>
          <a:lstStyle/>
          <a:p>
            <a:r>
              <a:rPr lang="fr-FR" sz="1800" b="1" dirty="0">
                <a:solidFill>
                  <a:srgbClr val="67778B"/>
                </a:solidFill>
                <a:effectLst/>
                <a:latin typeface="Calibri" panose="020F0502020204030204" pitchFamily="34" charset="0"/>
                <a:ea typeface="Century Schoolbook" panose="02040604050505020304" pitchFamily="18" charset="0"/>
                <a:cs typeface="Calibri" panose="020F0502020204030204" pitchFamily="34" charset="0"/>
              </a:rPr>
              <a:t>Lieu du centre de passage des épreuves</a:t>
            </a:r>
            <a:br>
              <a:rPr lang="fr-FR" sz="1800" dirty="0">
                <a:effectLst/>
                <a:latin typeface="Calibri" panose="020F0502020204030204" pitchFamily="34" charset="0"/>
                <a:ea typeface="Century Schoolbook" panose="02040604050505020304" pitchFamily="18" charset="0"/>
                <a:cs typeface="Calibri" panose="020F0502020204030204" pitchFamily="34" charset="0"/>
              </a:rPr>
            </a:br>
            <a:r>
              <a:rPr lang="fr-FR" sz="1800" b="1" strike="noStrike" dirty="0">
                <a:solidFill>
                  <a:srgbClr val="535356"/>
                </a:solidFill>
                <a:effectLst/>
                <a:latin typeface="Calibri" panose="020F0502020204030204" pitchFamily="34" charset="0"/>
                <a:ea typeface="Century Schoolbook" panose="02040604050505020304" pitchFamily="18" charset="0"/>
                <a:cs typeface="Calibri" panose="020F0502020204030204" pitchFamily="34" charset="0"/>
              </a:rPr>
              <a:t> </a:t>
            </a:r>
            <a:br>
              <a:rPr lang="fr-FR" sz="1800" dirty="0">
                <a:effectLst/>
                <a:latin typeface="Calibri" panose="020F0502020204030204" pitchFamily="34" charset="0"/>
                <a:ea typeface="Century Schoolbook" panose="02040604050505020304" pitchFamily="18" charset="0"/>
                <a:cs typeface="Calibri" panose="020F0502020204030204" pitchFamily="34" charset="0"/>
              </a:rPr>
            </a:br>
            <a:r>
              <a:rPr lang="fr-FR" sz="1600" cap="small" spc="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la certification se déroule soit sur le lieu de la formation ou bien dans le cabinet de Mme </a:t>
            </a:r>
            <a:r>
              <a:rPr lang="fr-FR" sz="1600" cap="small" spc="0" dirty="0" err="1">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librach</a:t>
            </a:r>
            <a:r>
              <a:rPr lang="fr-FR" sz="1600" cap="small" spc="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 afin de mettre l’apprenant en situation réelle</a:t>
            </a:r>
            <a:r>
              <a:rPr lang="fr-FR" sz="1600" cap="small" spc="0" dirty="0">
                <a:solidFill>
                  <a:srgbClr val="002060"/>
                </a:solidFill>
                <a:effectLst/>
                <a:latin typeface="Calibri" panose="020F0502020204030204" pitchFamily="34" charset="0"/>
                <a:cs typeface="Calibri" panose="020F0502020204030204" pitchFamily="34" charset="0"/>
              </a:rPr>
              <a:t> </a:t>
            </a:r>
            <a:endParaRPr lang="fr-FR" sz="1600" cap="small" spc="0" dirty="0">
              <a:solidFill>
                <a:srgbClr val="002060"/>
              </a:solidFill>
              <a:latin typeface="Calibri" panose="020F0502020204030204" pitchFamily="34" charset="0"/>
              <a:cs typeface="Calibri" panose="020F0502020204030204" pitchFamily="34" charset="0"/>
            </a:endParaRPr>
          </a:p>
        </p:txBody>
      </p:sp>
      <p:sp>
        <p:nvSpPr>
          <p:cNvPr id="3" name="Espace réservé du contenu 2">
            <a:extLst>
              <a:ext uri="{FF2B5EF4-FFF2-40B4-BE49-F238E27FC236}">
                <a16:creationId xmlns:a16="http://schemas.microsoft.com/office/drawing/2014/main" id="{E6249FA6-95B8-05A3-5F53-A84978616DDA}"/>
              </a:ext>
            </a:extLst>
          </p:cNvPr>
          <p:cNvSpPr>
            <a:spLocks noGrp="1"/>
          </p:cNvSpPr>
          <p:nvPr>
            <p:ph idx="1"/>
          </p:nvPr>
        </p:nvSpPr>
        <p:spPr>
          <a:xfrm>
            <a:off x="4572000" y="111212"/>
            <a:ext cx="4572000" cy="5942116"/>
          </a:xfrm>
        </p:spPr>
        <p:txBody>
          <a:bodyPr>
            <a:normAutofit lnSpcReduction="10000"/>
          </a:bodyPr>
          <a:lstStyle/>
          <a:p>
            <a:pPr marL="342900" lvl="0" indent="-342900" algn="just">
              <a:buFont typeface="Times New Roman" panose="02020603050405020304" pitchFamily="18" charset="0"/>
              <a:buChar char="-"/>
            </a:pPr>
            <a:endParaRPr lang="fr-FR" sz="16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a:p>
            <a:pPr marL="0" indent="0" algn="ctr">
              <a:buNone/>
            </a:pPr>
            <a:r>
              <a:rPr lang="fr-FR" sz="1600" b="1" u="sng" dirty="0">
                <a:solidFill>
                  <a:srgbClr val="5D779B"/>
                </a:solidFill>
                <a:latin typeface="Calibri" panose="020F0502020204030204" pitchFamily="34" charset="0"/>
                <a:ea typeface="Times New Roman" panose="02020603050405020304" pitchFamily="18" charset="0"/>
                <a:cs typeface="Times New Roman" panose="02020603050405020304" pitchFamily="18" charset="0"/>
              </a:rPr>
              <a:t>Évaluation du stagiaire en fin de formation</a:t>
            </a:r>
          </a:p>
          <a:p>
            <a:pPr marL="0" indent="0" algn="ctr">
              <a:buNone/>
            </a:pPr>
            <a:endParaRPr lang="fr-FR" sz="16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Times New Roman" panose="02020603050405020304" pitchFamily="18" charset="0"/>
              <a:buChar char="-"/>
            </a:pPr>
            <a:r>
              <a:rPr lang="fr-FR" sz="16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Grille d’évaluation (à chaud) des acquis et du déroulement de la formation. demande d’évaluation envoyée par mail.</a:t>
            </a:r>
          </a:p>
          <a:p>
            <a:pPr marL="342900" lvl="0" indent="-342900" algn="just">
              <a:buFont typeface="Times New Roman" panose="02020603050405020304" pitchFamily="18" charset="0"/>
              <a:buChar char="-"/>
            </a:pPr>
            <a:r>
              <a:rPr lang="fr-FR" sz="16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Grille d’évaluation (à froid) sur la mise en place de l’activité et les objectifs visés (plusieurs mois après la certification)</a:t>
            </a:r>
          </a:p>
          <a:p>
            <a:pPr marL="0" indent="0" algn="ctr">
              <a:buNone/>
            </a:pPr>
            <a:r>
              <a:rPr lang="fr-FR" sz="1600" b="1" dirty="0">
                <a:solidFill>
                  <a:srgbClr val="002060"/>
                </a:solidFill>
                <a:effectLst/>
                <a:highlight>
                  <a:srgbClr val="D3D3D3"/>
                </a:highlight>
                <a:latin typeface="Calibri" panose="020F0502020204030204" pitchFamily="34" charset="0"/>
                <a:ea typeface="Century Schoolbook" panose="02040604050505020304" pitchFamily="18" charset="0"/>
                <a:cs typeface="Calibri" panose="020F0502020204030204" pitchFamily="34" charset="0"/>
              </a:rPr>
              <a:t> </a:t>
            </a:r>
          </a:p>
          <a:p>
            <a:pPr marL="0" indent="0" algn="ctr">
              <a:buNone/>
            </a:pPr>
            <a:endParaRPr lang="fr-FR" sz="1600" dirty="0">
              <a:solidFill>
                <a:srgbClr val="002060"/>
              </a:solidFill>
              <a:effectLst/>
              <a:latin typeface="Calibri" panose="020F0502020204030204" pitchFamily="34" charset="0"/>
              <a:ea typeface="Century Schoolbook" panose="02040604050505020304" pitchFamily="18" charset="0"/>
              <a:cs typeface="Calibri" panose="020F0502020204030204" pitchFamily="34" charset="0"/>
            </a:endParaRPr>
          </a:p>
          <a:p>
            <a:pPr marL="0" indent="0" algn="ctr">
              <a:buNone/>
            </a:pPr>
            <a:r>
              <a:rPr lang="fr-FR" sz="1600" b="1" u="sng" dirty="0">
                <a:solidFill>
                  <a:srgbClr val="5D779B"/>
                </a:solidFill>
                <a:latin typeface="Calibri" panose="020F0502020204030204" pitchFamily="34" charset="0"/>
                <a:ea typeface="Century Schoolbook" panose="02040604050505020304" pitchFamily="18" charset="0"/>
                <a:cs typeface="Calibri" panose="020F0502020204030204" pitchFamily="34" charset="0"/>
              </a:rPr>
              <a:t>Suivi post formation</a:t>
            </a:r>
          </a:p>
          <a:p>
            <a:pPr marL="0" indent="0" algn="ctr">
              <a:buNone/>
            </a:pPr>
            <a:endParaRPr lang="fr-FR" sz="1600" dirty="0">
              <a:latin typeface="Calibri" panose="020F0502020204030204" pitchFamily="34" charset="0"/>
              <a:ea typeface="Century Schoolbook" panose="02040604050505020304" pitchFamily="18" charset="0"/>
              <a:cs typeface="Calibri" panose="020F0502020204030204" pitchFamily="34" charset="0"/>
            </a:endParaRPr>
          </a:p>
          <a:p>
            <a:pPr marL="342900" lvl="0" indent="-342900">
              <a:buFont typeface="Times New Roman" panose="02020603050405020304" pitchFamily="18" charset="0"/>
              <a:buChar char="-"/>
            </a:pPr>
            <a:r>
              <a:rPr lang="fr-FR" sz="1600" dirty="0">
                <a:solidFill>
                  <a:srgbClr val="343437"/>
                </a:solidFill>
                <a:effectLst/>
                <a:latin typeface="Calibri" panose="020F0502020204030204" pitchFamily="34" charset="0"/>
                <a:ea typeface="Times New Roman" panose="02020603050405020304" pitchFamily="18" charset="0"/>
                <a:cs typeface="Times New Roman" panose="02020603050405020304" pitchFamily="18" charset="0"/>
              </a:rPr>
              <a:t> </a:t>
            </a:r>
            <a:r>
              <a:rPr lang="fr-FR" sz="16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Mme Librach reste présente auprès les apprenants pour répondre aux questions professionnelles.</a:t>
            </a:r>
            <a:endParaRPr lang="fr-FR" sz="1600" dirty="0">
              <a:solidFill>
                <a:srgbClr val="002060"/>
              </a:solidFill>
              <a:effectLst/>
              <a:latin typeface="Century Schoolbook" panose="02040604050505020304" pitchFamily="18" charset="0"/>
              <a:ea typeface="Times New Roman" panose="02020603050405020304" pitchFamily="18" charset="0"/>
              <a:cs typeface="Times New Roman" panose="02020603050405020304" pitchFamily="18" charset="0"/>
            </a:endParaRPr>
          </a:p>
          <a:p>
            <a:pPr marL="342900" lvl="0" indent="-342900">
              <a:buFont typeface="Times New Roman" panose="02020603050405020304" pitchFamily="18" charset="0"/>
              <a:buChar char="-"/>
            </a:pPr>
            <a:r>
              <a:rPr lang="fr-FR" sz="16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Elle vous informera également des autres formations qui pourront </a:t>
            </a:r>
            <a:r>
              <a:rPr lang="fr-FR" sz="1600" dirty="0">
                <a:solidFill>
                  <a:srgbClr val="002060"/>
                </a:solidFill>
                <a:latin typeface="Calibri" panose="020F0502020204030204" pitchFamily="34" charset="0"/>
                <a:ea typeface="Times New Roman" panose="02020603050405020304" pitchFamily="18" charset="0"/>
                <a:cs typeface="Times New Roman" panose="02020603050405020304" pitchFamily="18" charset="0"/>
              </a:rPr>
              <a:t>compléter votre savoir faire</a:t>
            </a:r>
            <a:r>
              <a:rPr lang="fr-FR" sz="16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fr-FR" sz="1600" dirty="0">
              <a:effectLst/>
              <a:latin typeface="Century Schoolbook" panose="02040604050505020304" pitchFamily="18" charset="0"/>
              <a:ea typeface="Century Schoolbook" panose="02040604050505020304" pitchFamily="18" charset="0"/>
              <a:cs typeface="Times New Roman" panose="02020603050405020304" pitchFamily="18" charset="0"/>
            </a:endParaRPr>
          </a:p>
          <a:p>
            <a:endParaRPr lang="fr-FR" dirty="0">
              <a:latin typeface="Calibri" panose="020F0502020204030204" pitchFamily="34" charset="0"/>
              <a:cs typeface="Calibri" panose="020F0502020204030204" pitchFamily="34" charset="0"/>
            </a:endParaRPr>
          </a:p>
        </p:txBody>
      </p:sp>
      <p:sp>
        <p:nvSpPr>
          <p:cNvPr id="4" name="Espace réservé du texte 3">
            <a:extLst>
              <a:ext uri="{FF2B5EF4-FFF2-40B4-BE49-F238E27FC236}">
                <a16:creationId xmlns:a16="http://schemas.microsoft.com/office/drawing/2014/main" id="{D67994BF-A87E-D084-9812-3941BF3DB4D0}"/>
              </a:ext>
            </a:extLst>
          </p:cNvPr>
          <p:cNvSpPr>
            <a:spLocks noGrp="1"/>
          </p:cNvSpPr>
          <p:nvPr>
            <p:ph type="body" sz="half" idx="2"/>
          </p:nvPr>
        </p:nvSpPr>
        <p:spPr>
          <a:xfrm>
            <a:off x="862965" y="2866768"/>
            <a:ext cx="2846070" cy="3039762"/>
          </a:xfrm>
        </p:spPr>
        <p:txBody>
          <a:bodyPr/>
          <a:lstStyle/>
          <a:p>
            <a:endParaRPr lang="fr-FR" dirty="0"/>
          </a:p>
          <a:p>
            <a:endParaRPr lang="fr-FR" dirty="0"/>
          </a:p>
          <a:p>
            <a:endParaRPr lang="fr-FR" dirty="0"/>
          </a:p>
          <a:p>
            <a:endParaRPr lang="fr-FR" dirty="0"/>
          </a:p>
        </p:txBody>
      </p:sp>
      <p:sp>
        <p:nvSpPr>
          <p:cNvPr id="6" name="ZoneTexte 5">
            <a:extLst>
              <a:ext uri="{FF2B5EF4-FFF2-40B4-BE49-F238E27FC236}">
                <a16:creationId xmlns:a16="http://schemas.microsoft.com/office/drawing/2014/main" id="{45F24FD7-0612-E731-0C5D-8D402A9C7335}"/>
              </a:ext>
            </a:extLst>
          </p:cNvPr>
          <p:cNvSpPr txBox="1"/>
          <p:nvPr/>
        </p:nvSpPr>
        <p:spPr>
          <a:xfrm>
            <a:off x="123568" y="3082270"/>
            <a:ext cx="4226010" cy="2031325"/>
          </a:xfrm>
          <a:prstGeom prst="rect">
            <a:avLst/>
          </a:prstGeom>
          <a:noFill/>
        </p:spPr>
        <p:txBody>
          <a:bodyPr wrap="square">
            <a:spAutoFit/>
          </a:bodyPr>
          <a:lstStyle/>
          <a:p>
            <a:pPr algn="just" fontAlgn="base"/>
            <a:r>
              <a:rPr lang="fr-FR" sz="1800" i="1" u="none" strike="noStrike">
                <a:solidFill>
                  <a:srgbClr val="4E4E4E"/>
                </a:solidFill>
                <a:effectLst/>
                <a:latin typeface="Calibri" panose="020F0502020204030204" pitchFamily="34" charset="0"/>
                <a:ea typeface="Times New Roman" panose="02020603050405020304" pitchFamily="18" charset="0"/>
              </a:rPr>
              <a:t> </a:t>
            </a:r>
            <a:endParaRPr lang="fr-FR" sz="1400">
              <a:effectLst/>
              <a:latin typeface="Times New Roman" panose="02020603050405020304" pitchFamily="18" charset="0"/>
              <a:ea typeface="Times New Roman" panose="02020603050405020304" pitchFamily="18" charset="0"/>
            </a:endParaRPr>
          </a:p>
          <a:p>
            <a:pPr marR="64770" algn="ctr" fontAlgn="base"/>
            <a:r>
              <a:rPr lang="fr-FR" sz="1800" b="1" i="1" u="sng">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Contact</a:t>
            </a:r>
            <a:endParaRPr lang="fr-FR" sz="1400">
              <a:effectLst/>
              <a:latin typeface="Century Schoolbook" panose="02040604050505020304" pitchFamily="18" charset="0"/>
              <a:ea typeface="Century Schoolbook" panose="02040604050505020304" pitchFamily="18" charset="0"/>
              <a:cs typeface="Times New Roman" panose="02020603050405020304" pitchFamily="18" charset="0"/>
            </a:endParaRPr>
          </a:p>
          <a:p>
            <a:pPr marR="64770" algn="ctr"/>
            <a:r>
              <a:rPr lang="fr-FR" sz="1800">
                <a:solidFill>
                  <a:srgbClr val="000000"/>
                </a:solidFill>
                <a:effectLst/>
                <a:latin typeface="Calibri" panose="020F0502020204030204" pitchFamily="34" charset="0"/>
                <a:ea typeface="Century Schoolbook" panose="02040604050505020304" pitchFamily="18" charset="0"/>
                <a:cs typeface="Times New Roman" panose="02020603050405020304" pitchFamily="18" charset="0"/>
              </a:rPr>
              <a:t>E-mail </a:t>
            </a:r>
            <a:r>
              <a:rPr lang="fr-FR" sz="1800">
                <a:solidFill>
                  <a:srgbClr val="002060"/>
                </a:solidFill>
                <a:effectLst/>
                <a:latin typeface="Calibri" panose="020F0502020204030204" pitchFamily="34" charset="0"/>
                <a:ea typeface="Century Schoolbook" panose="02040604050505020304" pitchFamily="18" charset="0"/>
                <a:cs typeface="Times New Roman" panose="02020603050405020304" pitchFamily="18" charset="0"/>
              </a:rPr>
              <a:t>: </a:t>
            </a:r>
            <a:r>
              <a:rPr lang="fr-FR" sz="1800" u="sng">
                <a:solidFill>
                  <a:srgbClr val="002060"/>
                </a:solidFill>
                <a:effectLst/>
                <a:latin typeface="Calibri" panose="020F0502020204030204" pitchFamily="34" charset="0"/>
                <a:ea typeface="Century Schoolbook" panose="020406040505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ln.pro@free.fr</a:t>
            </a:r>
            <a:endParaRPr lang="fr-FR" sz="1400">
              <a:solidFill>
                <a:srgbClr val="002060"/>
              </a:solidFill>
              <a:effectLst/>
              <a:latin typeface="Century Schoolbook" panose="02040604050505020304" pitchFamily="18" charset="0"/>
              <a:ea typeface="Century Schoolbook" panose="02040604050505020304" pitchFamily="18" charset="0"/>
              <a:cs typeface="Times New Roman" panose="02020603050405020304" pitchFamily="18" charset="0"/>
            </a:endParaRPr>
          </a:p>
          <a:p>
            <a:pPr marR="64770" algn="ctr"/>
            <a:r>
              <a:rPr lang="fr-FR" sz="18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fr-FR" sz="1400">
              <a:effectLst/>
              <a:latin typeface="Century Schoolbook" panose="02040604050505020304" pitchFamily="18" charset="0"/>
              <a:ea typeface="Century Schoolbook" panose="02040604050505020304" pitchFamily="18" charset="0"/>
              <a:cs typeface="Times New Roman" panose="02020603050405020304" pitchFamily="18" charset="0"/>
            </a:endParaRPr>
          </a:p>
          <a:p>
            <a:pPr marR="64770" algn="ctr"/>
            <a:r>
              <a:rPr lang="fr-FR" sz="18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Téléphone :</a:t>
            </a:r>
            <a:r>
              <a:rPr lang="fr-FR" sz="1800" b="1">
                <a:solidFill>
                  <a:srgbClr val="000000"/>
                </a:solidFill>
                <a:effectLst/>
                <a:latin typeface="Calibri" panose="020F0502020204030204" pitchFamily="34" charset="0"/>
                <a:ea typeface="Century Schoolbook" panose="02040604050505020304" pitchFamily="18" charset="0"/>
                <a:cs typeface="Times New Roman" panose="02020603050405020304" pitchFamily="18" charset="0"/>
              </a:rPr>
              <a:t> </a:t>
            </a:r>
            <a:r>
              <a:rPr lang="fr-FR" sz="18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06</a:t>
            </a:r>
            <a:r>
              <a:rPr lang="fr-FR" sz="1800" b="1">
                <a:solidFill>
                  <a:srgbClr val="000000"/>
                </a:solidFill>
                <a:effectLst/>
                <a:latin typeface="Calibri" panose="020F0502020204030204" pitchFamily="34" charset="0"/>
                <a:ea typeface="Century Schoolbook" panose="02040604050505020304" pitchFamily="18" charset="0"/>
                <a:cs typeface="Times New Roman" panose="02020603050405020304" pitchFamily="18" charset="0"/>
              </a:rPr>
              <a:t>.</a:t>
            </a:r>
            <a:r>
              <a:rPr lang="fr-FR" sz="18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09</a:t>
            </a:r>
            <a:r>
              <a:rPr lang="fr-FR" sz="1800" b="1">
                <a:solidFill>
                  <a:srgbClr val="000000"/>
                </a:solidFill>
                <a:effectLst/>
                <a:latin typeface="Calibri" panose="020F0502020204030204" pitchFamily="34" charset="0"/>
                <a:ea typeface="Century Schoolbook" panose="02040604050505020304" pitchFamily="18" charset="0"/>
                <a:cs typeface="Times New Roman" panose="02020603050405020304" pitchFamily="18" charset="0"/>
              </a:rPr>
              <a:t>.</a:t>
            </a:r>
            <a:r>
              <a:rPr lang="fr-FR" sz="18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38</a:t>
            </a:r>
            <a:r>
              <a:rPr lang="fr-FR" sz="1800" b="1">
                <a:solidFill>
                  <a:srgbClr val="000000"/>
                </a:solidFill>
                <a:effectLst/>
                <a:latin typeface="Calibri" panose="020F0502020204030204" pitchFamily="34" charset="0"/>
                <a:ea typeface="Century Schoolbook" panose="02040604050505020304" pitchFamily="18" charset="0"/>
                <a:cs typeface="Times New Roman" panose="02020603050405020304" pitchFamily="18" charset="0"/>
              </a:rPr>
              <a:t>.</a:t>
            </a:r>
            <a:r>
              <a:rPr lang="fr-FR" sz="18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66</a:t>
            </a:r>
            <a:r>
              <a:rPr lang="fr-FR" sz="1800" b="1">
                <a:solidFill>
                  <a:srgbClr val="000000"/>
                </a:solidFill>
                <a:effectLst/>
                <a:latin typeface="Calibri" panose="020F0502020204030204" pitchFamily="34" charset="0"/>
                <a:ea typeface="Century Schoolbook" panose="02040604050505020304" pitchFamily="18" charset="0"/>
                <a:cs typeface="Times New Roman" panose="02020603050405020304" pitchFamily="18" charset="0"/>
              </a:rPr>
              <a:t>.</a:t>
            </a:r>
            <a:r>
              <a:rPr lang="fr-FR" sz="18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42</a:t>
            </a:r>
            <a:endParaRPr lang="fr-FR" sz="1400">
              <a:effectLst/>
              <a:latin typeface="Century Schoolbook" panose="02040604050505020304" pitchFamily="18" charset="0"/>
              <a:ea typeface="Century Schoolbook" panose="02040604050505020304" pitchFamily="18" charset="0"/>
              <a:cs typeface="Times New Roman" panose="02020603050405020304" pitchFamily="18" charset="0"/>
            </a:endParaRPr>
          </a:p>
          <a:p>
            <a:br>
              <a:rPr lang="fr-FR" sz="1800" b="1">
                <a:solidFill>
                  <a:srgbClr val="000000"/>
                </a:solidFill>
                <a:effectLst/>
                <a:latin typeface="Calibri" panose="020F0502020204030204" pitchFamily="34" charset="0"/>
                <a:ea typeface="Times New Roman" panose="02020603050405020304" pitchFamily="18" charset="0"/>
              </a:rPr>
            </a:br>
            <a:endParaRPr lang="fr-FR"/>
          </a:p>
        </p:txBody>
      </p:sp>
    </p:spTree>
    <p:extLst>
      <p:ext uri="{BB962C8B-B14F-4D97-AF65-F5344CB8AC3E}">
        <p14:creationId xmlns:p14="http://schemas.microsoft.com/office/powerpoint/2010/main" val="1960640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7" name="Rectangle 10">
            <a:extLst>
              <a:ext uri="{FF2B5EF4-FFF2-40B4-BE49-F238E27FC236}">
                <a16:creationId xmlns:a16="http://schemas.microsoft.com/office/drawing/2014/main" id="{F7EAFAA4-859B-42B4-AC85-F32CFE6950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9313" y="-2"/>
            <a:ext cx="4554687" cy="68580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65A45DEE-DA57-3CED-FAD1-A65DCF86271F}"/>
              </a:ext>
            </a:extLst>
          </p:cNvPr>
          <p:cNvSpPr>
            <a:spLocks noGrp="1"/>
          </p:cNvSpPr>
          <p:nvPr>
            <p:ph type="title"/>
          </p:nvPr>
        </p:nvSpPr>
        <p:spPr>
          <a:xfrm>
            <a:off x="5192817" y="1290025"/>
            <a:ext cx="3356919" cy="1188720"/>
          </a:xfrm>
          <a:solidFill>
            <a:srgbClr val="FFFFFF"/>
          </a:solidFill>
          <a:ln>
            <a:solidFill>
              <a:srgbClr val="404040"/>
            </a:solidFill>
          </a:ln>
        </p:spPr>
        <p:txBody>
          <a:bodyPr vert="horz" lIns="182880" tIns="182880" rIns="182880" bIns="182880" rtlCol="0" anchor="ctr">
            <a:normAutofit/>
          </a:bodyPr>
          <a:lstStyle/>
          <a:p>
            <a:r>
              <a:rPr lang="en-US" sz="1600" dirty="0">
                <a:solidFill>
                  <a:srgbClr val="002060"/>
                </a:solidFill>
                <a:latin typeface="Calibri" panose="020F0502020204030204" pitchFamily="34" charset="0"/>
                <a:cs typeface="Calibri" panose="020F0502020204030204" pitchFamily="34" charset="0"/>
              </a:rPr>
              <a:t>Résumé des </a:t>
            </a:r>
            <a:r>
              <a:rPr lang="en-US" sz="1600" dirty="0" err="1">
                <a:solidFill>
                  <a:srgbClr val="002060"/>
                </a:solidFill>
                <a:latin typeface="Calibri" panose="020F0502020204030204" pitchFamily="34" charset="0"/>
                <a:cs typeface="Calibri" panose="020F0502020204030204" pitchFamily="34" charset="0"/>
              </a:rPr>
              <a:t>différents</a:t>
            </a:r>
            <a:r>
              <a:rPr lang="en-US" sz="1600" dirty="0">
                <a:solidFill>
                  <a:srgbClr val="002060"/>
                </a:solidFill>
                <a:latin typeface="Calibri" panose="020F0502020204030204" pitchFamily="34" charset="0"/>
                <a:cs typeface="Calibri" panose="020F0502020204030204" pitchFamily="34" charset="0"/>
              </a:rPr>
              <a:t> documents que </a:t>
            </a:r>
            <a:r>
              <a:rPr lang="en-US" sz="1600" dirty="0" err="1">
                <a:solidFill>
                  <a:srgbClr val="002060"/>
                </a:solidFill>
                <a:latin typeface="Calibri" panose="020F0502020204030204" pitchFamily="34" charset="0"/>
                <a:cs typeface="Calibri" panose="020F0502020204030204" pitchFamily="34" charset="0"/>
              </a:rPr>
              <a:t>vous</a:t>
            </a:r>
            <a:r>
              <a:rPr lang="en-US" sz="1600" dirty="0">
                <a:solidFill>
                  <a:srgbClr val="002060"/>
                </a:solidFill>
                <a:latin typeface="Calibri" panose="020F0502020204030204" pitchFamily="34" charset="0"/>
                <a:cs typeface="Calibri" panose="020F0502020204030204" pitchFamily="34" charset="0"/>
              </a:rPr>
              <a:t> </a:t>
            </a:r>
            <a:r>
              <a:rPr lang="en-US" sz="1600" dirty="0" err="1">
                <a:solidFill>
                  <a:srgbClr val="002060"/>
                </a:solidFill>
                <a:latin typeface="Calibri" panose="020F0502020204030204" pitchFamily="34" charset="0"/>
                <a:cs typeface="Calibri" panose="020F0502020204030204" pitchFamily="34" charset="0"/>
              </a:rPr>
              <a:t>recevrez</a:t>
            </a:r>
            <a:endParaRPr lang="en-US" sz="1600" dirty="0">
              <a:solidFill>
                <a:srgbClr val="002060"/>
              </a:solidFill>
              <a:latin typeface="Calibri" panose="020F0502020204030204" pitchFamily="34" charset="0"/>
              <a:cs typeface="Calibri" panose="020F0502020204030204" pitchFamily="34" charset="0"/>
            </a:endParaRPr>
          </a:p>
        </p:txBody>
      </p:sp>
      <p:sp>
        <p:nvSpPr>
          <p:cNvPr id="18" name="Rectangle 12">
            <a:extLst>
              <a:ext uri="{FF2B5EF4-FFF2-40B4-BE49-F238E27FC236}">
                <a16:creationId xmlns:a16="http://schemas.microsoft.com/office/drawing/2014/main" id="{B3855DB9-46C3-47FA-992C-FC2BE58A73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2724" y="640080"/>
            <a:ext cx="3614166" cy="5261170"/>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4">
            <a:extLst>
              <a:ext uri="{FF2B5EF4-FFF2-40B4-BE49-F238E27FC236}">
                <a16:creationId xmlns:a16="http://schemas.microsoft.com/office/drawing/2014/main" id="{A2B401D5-BF67-49A4-8617-0C6BD886C7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8082" y="806357"/>
            <a:ext cx="3383450" cy="492861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Espace réservé du contenu 5" descr="Une image contenant intérieur, mur, personne, habits&#10;&#10;Description générée automatiquement">
            <a:extLst>
              <a:ext uri="{FF2B5EF4-FFF2-40B4-BE49-F238E27FC236}">
                <a16:creationId xmlns:a16="http://schemas.microsoft.com/office/drawing/2014/main" id="{5D07F3E3-DFF8-EF8C-F8B6-9F533DD6A60D}"/>
              </a:ext>
            </a:extLst>
          </p:cNvPr>
          <p:cNvPicPr>
            <a:picLocks noGrp="1" noChangeAspect="1"/>
          </p:cNvPicPr>
          <p:nvPr>
            <p:ph idx="1"/>
          </p:nvPr>
        </p:nvPicPr>
        <p:blipFill rotWithShape="1">
          <a:blip r:embed="rId2"/>
          <a:srcRect l="25009" r="24258" b="-1"/>
          <a:stretch/>
        </p:blipFill>
        <p:spPr>
          <a:xfrm>
            <a:off x="849340" y="1126397"/>
            <a:ext cx="2900934" cy="4288536"/>
          </a:xfrm>
          <a:prstGeom prst="rect">
            <a:avLst/>
          </a:prstGeom>
        </p:spPr>
      </p:pic>
      <p:sp>
        <p:nvSpPr>
          <p:cNvPr id="4" name="Espace réservé du texte 3">
            <a:extLst>
              <a:ext uri="{FF2B5EF4-FFF2-40B4-BE49-F238E27FC236}">
                <a16:creationId xmlns:a16="http://schemas.microsoft.com/office/drawing/2014/main" id="{81D8EA27-0455-D49E-026A-DA7C86F367BB}"/>
              </a:ext>
            </a:extLst>
          </p:cNvPr>
          <p:cNvSpPr>
            <a:spLocks noGrp="1"/>
          </p:cNvSpPr>
          <p:nvPr>
            <p:ph type="body" sz="half" idx="2"/>
          </p:nvPr>
        </p:nvSpPr>
        <p:spPr>
          <a:xfrm>
            <a:off x="5192817" y="2858703"/>
            <a:ext cx="3356919" cy="3042547"/>
          </a:xfrm>
        </p:spPr>
        <p:txBody>
          <a:bodyPr vert="horz" lIns="91440" tIns="45720" rIns="91440" bIns="45720" rtlCol="0">
            <a:normAutofit/>
          </a:bodyPr>
          <a:lstStyle/>
          <a:p>
            <a:pPr marL="57150" indent="-285750" algn="l">
              <a:buClr>
                <a:schemeClr val="tx1"/>
              </a:buClr>
              <a:buFont typeface="Wingdings" pitchFamily="2" charset="2"/>
              <a:buChar char="Ø"/>
            </a:pPr>
            <a:r>
              <a:rPr lang="en-US" sz="1600" dirty="0">
                <a:solidFill>
                  <a:srgbClr val="002060"/>
                </a:solidFill>
                <a:latin typeface="Calibri" panose="020F0502020204030204" pitchFamily="34" charset="0"/>
                <a:cs typeface="Calibri" panose="020F0502020204030204" pitchFamily="34" charset="0"/>
              </a:rPr>
              <a:t>Programme de la formation et son déroulement module par module</a:t>
            </a:r>
          </a:p>
          <a:p>
            <a:pPr marL="285750" indent="-285750" algn="l">
              <a:buClr>
                <a:schemeClr val="tx1"/>
              </a:buClr>
              <a:buFont typeface="Wingdings" pitchFamily="2" charset="2"/>
              <a:buChar char="Ø"/>
            </a:pPr>
            <a:r>
              <a:rPr lang="en-US" sz="1600" dirty="0">
                <a:solidFill>
                  <a:srgbClr val="002060"/>
                </a:solidFill>
                <a:latin typeface="Calibri" panose="020F0502020204030204" pitchFamily="34" charset="0"/>
                <a:cs typeface="Calibri" panose="020F0502020204030204" pitchFamily="34" charset="0"/>
              </a:rPr>
              <a:t>Convention de formation</a:t>
            </a:r>
          </a:p>
          <a:p>
            <a:pPr marL="285750" indent="-285750" algn="l">
              <a:buClr>
                <a:schemeClr val="tx1"/>
              </a:buClr>
              <a:buFont typeface="Wingdings" pitchFamily="2" charset="2"/>
              <a:buChar char="Ø"/>
            </a:pPr>
            <a:r>
              <a:rPr lang="en-US" sz="1600" dirty="0">
                <a:solidFill>
                  <a:srgbClr val="002060"/>
                </a:solidFill>
                <a:latin typeface="Calibri" panose="020F0502020204030204" pitchFamily="34" charset="0"/>
                <a:cs typeface="Calibri" panose="020F0502020204030204" pitchFamily="34" charset="0"/>
              </a:rPr>
              <a:t>Règlement intèrieur</a:t>
            </a:r>
          </a:p>
          <a:p>
            <a:pPr marL="285750" indent="-285750" algn="l">
              <a:buClr>
                <a:schemeClr val="tx1"/>
              </a:buClr>
              <a:buFont typeface="Wingdings" pitchFamily="2" charset="2"/>
              <a:buChar char="Ø"/>
            </a:pPr>
            <a:r>
              <a:rPr lang="en-US" sz="1600" dirty="0">
                <a:solidFill>
                  <a:srgbClr val="002060"/>
                </a:solidFill>
                <a:latin typeface="Calibri" panose="020F0502020204030204" pitchFamily="34" charset="0"/>
                <a:cs typeface="Calibri" panose="020F0502020204030204" pitchFamily="34" charset="0"/>
              </a:rPr>
              <a:t>Fiches d’inscription</a:t>
            </a:r>
          </a:p>
          <a:p>
            <a:pPr marL="285750" indent="-285750" algn="l">
              <a:buClr>
                <a:schemeClr val="tx1"/>
              </a:buClr>
              <a:buFont typeface="Wingdings" pitchFamily="2" charset="2"/>
              <a:buChar char="Ø"/>
            </a:pPr>
            <a:r>
              <a:rPr lang="en-US" sz="1600" dirty="0">
                <a:solidFill>
                  <a:srgbClr val="002060"/>
                </a:solidFill>
                <a:latin typeface="Calibri" panose="020F0502020204030204" pitchFamily="34" charset="0"/>
                <a:cs typeface="Calibri" panose="020F0502020204030204" pitchFamily="34" charset="0"/>
              </a:rPr>
              <a:t>CGV (condition géneral de vente)</a:t>
            </a:r>
          </a:p>
          <a:p>
            <a:pPr marL="285750" indent="-285750" algn="l">
              <a:buClr>
                <a:schemeClr val="tx1"/>
              </a:buClr>
              <a:buFont typeface="Wingdings" pitchFamily="2" charset="2"/>
              <a:buChar char="Ø"/>
            </a:pPr>
            <a:r>
              <a:rPr lang="en-US" sz="1600" dirty="0">
                <a:solidFill>
                  <a:srgbClr val="002060"/>
                </a:solidFill>
                <a:latin typeface="Calibri" panose="020F0502020204030204" pitchFamily="34" charset="0"/>
                <a:cs typeface="Calibri" panose="020F0502020204030204" pitchFamily="34" charset="0"/>
              </a:rPr>
              <a:t>Charte éthique</a:t>
            </a:r>
          </a:p>
        </p:txBody>
      </p:sp>
    </p:spTree>
    <p:extLst>
      <p:ext uri="{BB962C8B-B14F-4D97-AF65-F5344CB8AC3E}">
        <p14:creationId xmlns:p14="http://schemas.microsoft.com/office/powerpoint/2010/main" val="34060064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D6D4D8"/>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65041AB2-A9B4-4D3F-B120-38E7860A8F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3250" y="804334"/>
            <a:ext cx="7937499" cy="5249332"/>
          </a:xfrm>
          <a:prstGeom prst="rect">
            <a:avLst/>
          </a:prstGeom>
          <a:solidFill>
            <a:srgbClr val="FFFFFF"/>
          </a:solidFill>
          <a:ln w="190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Espace réservé du contenu 4">
            <a:extLst>
              <a:ext uri="{FF2B5EF4-FFF2-40B4-BE49-F238E27FC236}">
                <a16:creationId xmlns:a16="http://schemas.microsoft.com/office/drawing/2014/main" id="{3F66CF4E-142F-B90B-0104-A70F61395B9D}"/>
              </a:ext>
            </a:extLst>
          </p:cNvPr>
          <p:cNvPicPr>
            <a:picLocks noGrp="1" noChangeAspect="1"/>
          </p:cNvPicPr>
          <p:nvPr>
            <p:ph idx="1"/>
          </p:nvPr>
        </p:nvPicPr>
        <p:blipFill rotWithShape="1">
          <a:blip r:embed="rId2"/>
          <a:srcRect t="3210"/>
          <a:stretch/>
        </p:blipFill>
        <p:spPr>
          <a:xfrm>
            <a:off x="2248930" y="804334"/>
            <a:ext cx="4806778" cy="5249332"/>
          </a:xfrm>
          <a:prstGeom prst="rect">
            <a:avLst/>
          </a:prstGeom>
        </p:spPr>
      </p:pic>
    </p:spTree>
    <p:extLst>
      <p:ext uri="{BB962C8B-B14F-4D97-AF65-F5344CB8AC3E}">
        <p14:creationId xmlns:p14="http://schemas.microsoft.com/office/powerpoint/2010/main" val="938187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useBgFill="1">
        <p:nvSpPr>
          <p:cNvPr id="10" name="Rectangle 10">
            <a:extLst>
              <a:ext uri="{FF2B5EF4-FFF2-40B4-BE49-F238E27FC236}">
                <a16:creationId xmlns:a16="http://schemas.microsoft.com/office/drawing/2014/main" id="{0AF33C27-9C85-4B30-9AD7-879D48AFE4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2">
            <a:extLst>
              <a:ext uri="{FF2B5EF4-FFF2-40B4-BE49-F238E27FC236}">
                <a16:creationId xmlns:a16="http://schemas.microsoft.com/office/drawing/2014/main" id="{6D5089DD-882D-4413-B8BF-4798BFD84A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53278" y="0"/>
            <a:ext cx="349072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9049E499-BBE1-435D-BB8F-1E518971C177}"/>
              </a:ext>
            </a:extLst>
          </p:cNvPr>
          <p:cNvSpPr>
            <a:spLocks noGrp="1"/>
          </p:cNvSpPr>
          <p:nvPr>
            <p:ph type="title"/>
          </p:nvPr>
        </p:nvSpPr>
        <p:spPr>
          <a:xfrm>
            <a:off x="5832389" y="2421923"/>
            <a:ext cx="3138616" cy="2372497"/>
          </a:xfrm>
          <a:noFill/>
          <a:ln>
            <a:solidFill>
              <a:srgbClr val="FFFFFF"/>
            </a:solidFill>
          </a:ln>
        </p:spPr>
        <p:txBody>
          <a:bodyPr wrap="square">
            <a:noAutofit/>
          </a:bodyPr>
          <a:lstStyle/>
          <a:p>
            <a:r>
              <a:rPr lang="fr-FR" sz="1400" b="1" spc="300" dirty="0">
                <a:solidFill>
                  <a:srgbClr val="67778B"/>
                </a:solidFill>
                <a:latin typeface="Calibri" panose="020F0502020204030204" pitchFamily="34" charset="0"/>
                <a:ea typeface="Century Schoolbook" panose="02040604050505020304" pitchFamily="18" charset="0"/>
                <a:cs typeface="Calibri" panose="020F0502020204030204" pitchFamily="34" charset="0"/>
              </a:rPr>
              <a:t>R</a:t>
            </a:r>
            <a:r>
              <a:rPr lang="fr-FR" sz="1400" b="1" spc="300" dirty="0">
                <a:solidFill>
                  <a:srgbClr val="67778B"/>
                </a:solidFill>
                <a:effectLst/>
                <a:latin typeface="Calibri" panose="020F0502020204030204" pitchFamily="34" charset="0"/>
                <a:ea typeface="Century Schoolbook" panose="02040604050505020304" pitchFamily="18" charset="0"/>
                <a:cs typeface="Calibri" panose="020F0502020204030204" pitchFamily="34" charset="0"/>
              </a:rPr>
              <a:t>éaliser un protocole drainant corporel de bien-être </a:t>
            </a:r>
            <a:br>
              <a:rPr lang="fr-FR" sz="1400" b="1" spc="300" dirty="0">
                <a:solidFill>
                  <a:srgbClr val="67778B"/>
                </a:solidFill>
                <a:effectLst/>
                <a:latin typeface="Calibri" panose="020F0502020204030204" pitchFamily="34" charset="0"/>
                <a:ea typeface="Century Schoolbook" panose="02040604050505020304" pitchFamily="18" charset="0"/>
                <a:cs typeface="Calibri" panose="020F0502020204030204" pitchFamily="34" charset="0"/>
              </a:rPr>
            </a:br>
            <a:br>
              <a:rPr lang="fr-FR" sz="1400" b="1" spc="300" dirty="0">
                <a:solidFill>
                  <a:srgbClr val="67778B"/>
                </a:solidFill>
                <a:effectLst/>
                <a:latin typeface="Calibri" panose="020F0502020204030204" pitchFamily="34" charset="0"/>
                <a:ea typeface="Century Schoolbook" panose="02040604050505020304" pitchFamily="18" charset="0"/>
                <a:cs typeface="Calibri" panose="020F0502020204030204" pitchFamily="34" charset="0"/>
              </a:rPr>
            </a:br>
            <a:br>
              <a:rPr lang="fr-FR" sz="1400" b="1" spc="300" dirty="0">
                <a:solidFill>
                  <a:srgbClr val="67778B"/>
                </a:solidFill>
                <a:effectLst/>
                <a:latin typeface="Calibri" panose="020F0502020204030204" pitchFamily="34" charset="0"/>
                <a:ea typeface="Century Schoolbook" panose="02040604050505020304" pitchFamily="18" charset="0"/>
                <a:cs typeface="Calibri" panose="020F0502020204030204" pitchFamily="34" charset="0"/>
              </a:rPr>
            </a:br>
            <a:r>
              <a:rPr lang="fr-FR" sz="1400" b="1" spc="300" dirty="0">
                <a:solidFill>
                  <a:srgbClr val="67778B"/>
                </a:solidFill>
                <a:effectLst/>
                <a:latin typeface="Calibri" panose="020F0502020204030204" pitchFamily="34" charset="0"/>
                <a:ea typeface="Century Schoolbook" panose="02040604050505020304" pitchFamily="18" charset="0"/>
                <a:cs typeface="Calibri" panose="020F0502020204030204" pitchFamily="34" charset="0"/>
              </a:rPr>
              <a:t>Méthode Nadine LIBRACH®</a:t>
            </a:r>
            <a:br>
              <a:rPr lang="fr-FR" sz="1400" b="1" spc="300" dirty="0">
                <a:solidFill>
                  <a:srgbClr val="67778B"/>
                </a:solidFill>
                <a:effectLst/>
                <a:latin typeface="Calibri" panose="020F0502020204030204" pitchFamily="34" charset="0"/>
                <a:ea typeface="Century Schoolbook" panose="02040604050505020304" pitchFamily="18" charset="0"/>
                <a:cs typeface="Calibri" panose="020F0502020204030204" pitchFamily="34" charset="0"/>
              </a:rPr>
            </a:br>
            <a:endParaRPr lang="fr-FR" sz="1400" b="1" spc="300" dirty="0">
              <a:solidFill>
                <a:srgbClr val="67778B"/>
              </a:solidFill>
              <a:latin typeface="Calibri" panose="020F0502020204030204" pitchFamily="34" charset="0"/>
              <a:cs typeface="Calibri" panose="020F0502020204030204" pitchFamily="34" charset="0"/>
            </a:endParaRPr>
          </a:p>
        </p:txBody>
      </p:sp>
      <p:sp>
        <p:nvSpPr>
          <p:cNvPr id="3" name="Espace réservé du contenu 2">
            <a:extLst>
              <a:ext uri="{FF2B5EF4-FFF2-40B4-BE49-F238E27FC236}">
                <a16:creationId xmlns:a16="http://schemas.microsoft.com/office/drawing/2014/main" id="{37097703-5EDD-4770-0047-2D72647A5A53}"/>
              </a:ext>
            </a:extLst>
          </p:cNvPr>
          <p:cNvSpPr>
            <a:spLocks/>
          </p:cNvSpPr>
          <p:nvPr/>
        </p:nvSpPr>
        <p:spPr>
          <a:xfrm>
            <a:off x="690562" y="2288804"/>
            <a:ext cx="3084678" cy="2321667"/>
          </a:xfrm>
          <a:prstGeom prst="rect">
            <a:avLst/>
          </a:prstGeom>
        </p:spPr>
        <p:txBody>
          <a:bodyPr anchor="ctr">
            <a:normAutofit lnSpcReduction="10000"/>
          </a:bodyPr>
          <a:lstStyle/>
          <a:p>
            <a:pPr defTabSz="278892" fontAlgn="base">
              <a:lnSpc>
                <a:spcPct val="90000"/>
              </a:lnSpc>
              <a:spcAft>
                <a:spcPts val="600"/>
              </a:spcAft>
            </a:pPr>
            <a:endParaRPr lang="fr-FR" sz="1159" b="1" i="1" kern="1200" dirty="0">
              <a:solidFill>
                <a:schemeClr val="tx1"/>
              </a:solidFill>
              <a:latin typeface="Century Schoolbook" panose="02040604050505020304" pitchFamily="18" charset="0"/>
              <a:ea typeface="+mn-ea"/>
              <a:cs typeface="+mn-cs"/>
            </a:endParaRPr>
          </a:p>
          <a:p>
            <a:pPr defTabSz="278892" fontAlgn="base">
              <a:lnSpc>
                <a:spcPct val="90000"/>
              </a:lnSpc>
              <a:spcAft>
                <a:spcPts val="600"/>
              </a:spcAft>
            </a:pPr>
            <a:endParaRPr lang="fr-FR" sz="1159" b="1" i="1" kern="1200" dirty="0">
              <a:solidFill>
                <a:schemeClr val="tx1"/>
              </a:solidFill>
              <a:latin typeface="Century Schoolbook" panose="02040604050505020304" pitchFamily="18" charset="0"/>
              <a:ea typeface="+mn-ea"/>
              <a:cs typeface="+mn-cs"/>
            </a:endParaRPr>
          </a:p>
          <a:p>
            <a:pPr defTabSz="278892" fontAlgn="base">
              <a:lnSpc>
                <a:spcPct val="90000"/>
              </a:lnSpc>
              <a:spcAft>
                <a:spcPts val="600"/>
              </a:spcAft>
            </a:pPr>
            <a:r>
              <a:rPr lang="fr-FR" sz="1159" b="1" i="1" kern="1200" dirty="0">
                <a:solidFill>
                  <a:srgbClr val="67778B"/>
                </a:solidFill>
                <a:latin typeface="Calibri" panose="020F0502020204030204" pitchFamily="34" charset="0"/>
                <a:cs typeface="Calibri" panose="020F0502020204030204" pitchFamily="34" charset="0"/>
              </a:rPr>
              <a:t>« </a:t>
            </a:r>
            <a:r>
              <a:rPr lang="fr-FR" sz="1159" b="1" i="1" kern="1200" dirty="0">
                <a:solidFill>
                  <a:srgbClr val="67778B"/>
                </a:solidFill>
                <a:latin typeface="Century Schoolbook" panose="02040604050505020304" pitchFamily="18" charset="0"/>
                <a:ea typeface="+mn-ea"/>
                <a:cs typeface="+mn-cs"/>
              </a:rPr>
              <a:t> </a:t>
            </a:r>
            <a:r>
              <a:rPr lang="fr-FR" sz="1200" b="1" kern="1200" dirty="0">
                <a:solidFill>
                  <a:srgbClr val="67778B"/>
                </a:solidFill>
                <a:latin typeface="Calibri" panose="020F0502020204030204" pitchFamily="34" charset="0"/>
                <a:cs typeface="Calibri" panose="020F0502020204030204" pitchFamily="34" charset="0"/>
              </a:rPr>
              <a:t>Je m’engage à délivrer mon savoir-faire et mes connaissances pour permettre au futur praticien(ne) une pratique respectable de l’individu et de la technique. Cet enseignement condense 25 années de pratique et œuvre dans une démarche de prise en compte globale de la personne  »</a:t>
            </a:r>
          </a:p>
          <a:p>
            <a:pPr defTabSz="278892" fontAlgn="base">
              <a:lnSpc>
                <a:spcPct val="90000"/>
              </a:lnSpc>
              <a:spcAft>
                <a:spcPts val="600"/>
              </a:spcAft>
            </a:pPr>
            <a:endParaRPr lang="fr-FR" sz="1200" b="1" dirty="0">
              <a:solidFill>
                <a:srgbClr val="67778B"/>
              </a:solidFill>
              <a:latin typeface="Calibri" panose="020F0502020204030204" pitchFamily="34" charset="0"/>
              <a:cs typeface="Calibri" panose="020F0502020204030204" pitchFamily="34" charset="0"/>
            </a:endParaRPr>
          </a:p>
          <a:p>
            <a:pPr defTabSz="278892" fontAlgn="base">
              <a:lnSpc>
                <a:spcPct val="90000"/>
              </a:lnSpc>
              <a:spcAft>
                <a:spcPts val="600"/>
              </a:spcAft>
            </a:pPr>
            <a:r>
              <a:rPr lang="fr-FR" sz="1200" kern="1200" dirty="0">
                <a:solidFill>
                  <a:srgbClr val="67778B"/>
                </a:solidFill>
                <a:latin typeface="Calibri" panose="020F0502020204030204" pitchFamily="34" charset="0"/>
                <a:cs typeface="Calibri" panose="020F0502020204030204" pitchFamily="34" charset="0"/>
              </a:rPr>
              <a:t>Nadine Librach</a:t>
            </a:r>
          </a:p>
          <a:p>
            <a:pPr defTabSz="278892" fontAlgn="base">
              <a:lnSpc>
                <a:spcPct val="90000"/>
              </a:lnSpc>
              <a:spcAft>
                <a:spcPts val="600"/>
              </a:spcAft>
            </a:pPr>
            <a:r>
              <a:rPr lang="fr-FR" sz="1159" b="1" kern="1200" dirty="0">
                <a:solidFill>
                  <a:schemeClr val="tx1"/>
                </a:solidFill>
                <a:latin typeface="Century Schoolbook" panose="02040604050505020304" pitchFamily="18" charset="0"/>
                <a:ea typeface="+mn-ea"/>
                <a:cs typeface="+mn-cs"/>
              </a:rPr>
              <a:t>         </a:t>
            </a:r>
            <a:endParaRPr lang="fr-FR" sz="1159" kern="1200" dirty="0">
              <a:solidFill>
                <a:schemeClr val="tx1"/>
              </a:solidFill>
              <a:latin typeface="Century Schoolbook" panose="02040604050505020304" pitchFamily="18" charset="0"/>
              <a:ea typeface="+mn-ea"/>
              <a:cs typeface="Times New Roman" panose="02020603050405020304" pitchFamily="18" charset="0"/>
            </a:endParaRPr>
          </a:p>
          <a:p>
            <a:pPr>
              <a:lnSpc>
                <a:spcPct val="90000"/>
              </a:lnSpc>
              <a:spcAft>
                <a:spcPts val="600"/>
              </a:spcAft>
            </a:pPr>
            <a:endParaRPr lang="fr-FR" sz="1900" dirty="0"/>
          </a:p>
        </p:txBody>
      </p:sp>
      <p:pic>
        <p:nvPicPr>
          <p:cNvPr id="6" name="Image 5" descr="Une image contenant texte, alcool&#10;&#10;Description générée automatiquement">
            <a:extLst>
              <a:ext uri="{FF2B5EF4-FFF2-40B4-BE49-F238E27FC236}">
                <a16:creationId xmlns:a16="http://schemas.microsoft.com/office/drawing/2014/main" id="{3ADC82C5-C498-7510-C9CC-4534B9C318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05368" y="365760"/>
            <a:ext cx="1584000" cy="1584000"/>
          </a:xfrm>
          <a:prstGeom prst="rect">
            <a:avLst/>
          </a:prstGeom>
        </p:spPr>
      </p:pic>
    </p:spTree>
    <p:extLst>
      <p:ext uri="{BB962C8B-B14F-4D97-AF65-F5344CB8AC3E}">
        <p14:creationId xmlns:p14="http://schemas.microsoft.com/office/powerpoint/2010/main" val="19481170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D1ACC92-DD95-DA1C-A556-DD4C9C894D86}"/>
              </a:ext>
            </a:extLst>
          </p:cNvPr>
          <p:cNvSpPr>
            <a:spLocks noGrp="1"/>
          </p:cNvSpPr>
          <p:nvPr>
            <p:ph type="title"/>
          </p:nvPr>
        </p:nvSpPr>
        <p:spPr>
          <a:xfrm>
            <a:off x="640703" y="1"/>
            <a:ext cx="3290594" cy="1188720"/>
          </a:xfrm>
        </p:spPr>
        <p:txBody>
          <a:bodyPr>
            <a:normAutofit fontScale="90000"/>
          </a:bodyPr>
          <a:lstStyle/>
          <a:p>
            <a:r>
              <a:rPr lang="fr-FR" sz="1600" dirty="0">
                <a:solidFill>
                  <a:srgbClr val="535356"/>
                </a:solidFill>
                <a:latin typeface="Calibri" panose="020F0502020204030204" pitchFamily="34" charset="0"/>
                <a:ea typeface="Century Schoolbook" panose="02040604050505020304" pitchFamily="18" charset="0"/>
                <a:cs typeface="Calibri" panose="020F0502020204030204" pitchFamily="34" charset="0"/>
              </a:rPr>
              <a:t>Objectifs Professionnels de la formation</a:t>
            </a:r>
            <a:br>
              <a:rPr lang="fr-FR" sz="1600" dirty="0">
                <a:latin typeface="Calibri" panose="020F0502020204030204" pitchFamily="34" charset="0"/>
                <a:ea typeface="Century Schoolbook" panose="02040604050505020304" pitchFamily="18" charset="0"/>
                <a:cs typeface="Calibri" panose="020F0502020204030204" pitchFamily="34" charset="0"/>
              </a:rPr>
            </a:br>
            <a:endParaRPr lang="fr-FR" sz="1600" dirty="0">
              <a:latin typeface="Calibri" panose="020F0502020204030204" pitchFamily="34" charset="0"/>
              <a:cs typeface="Calibri" panose="020F0502020204030204" pitchFamily="34" charset="0"/>
            </a:endParaRPr>
          </a:p>
        </p:txBody>
      </p:sp>
      <p:sp>
        <p:nvSpPr>
          <p:cNvPr id="3" name="Espace réservé du contenu 2">
            <a:extLst>
              <a:ext uri="{FF2B5EF4-FFF2-40B4-BE49-F238E27FC236}">
                <a16:creationId xmlns:a16="http://schemas.microsoft.com/office/drawing/2014/main" id="{22325291-1715-D113-B715-BBA7DB84B5FE}"/>
              </a:ext>
            </a:extLst>
          </p:cNvPr>
          <p:cNvSpPr>
            <a:spLocks noGrp="1"/>
          </p:cNvSpPr>
          <p:nvPr>
            <p:ph idx="1"/>
          </p:nvPr>
        </p:nvSpPr>
        <p:spPr>
          <a:xfrm>
            <a:off x="5052059" y="0"/>
            <a:ext cx="3987437" cy="6858000"/>
          </a:xfrm>
        </p:spPr>
        <p:txBody>
          <a:bodyPr>
            <a:normAutofit/>
          </a:bodyPr>
          <a:lstStyle/>
          <a:p>
            <a:pPr marL="0" indent="0" fontAlgn="base">
              <a:buNone/>
            </a:pPr>
            <a:r>
              <a:rPr lang="fr-FR" sz="1800" dirty="0">
                <a:solidFill>
                  <a:srgbClr val="5D779B"/>
                </a:solidFill>
                <a:effectLst/>
                <a:latin typeface="Century Schoolbook" panose="02040604050505020304" pitchFamily="18" charset="0"/>
                <a:ea typeface="Times New Roman" panose="02020603050405020304" pitchFamily="18" charset="0"/>
                <a:cs typeface="Century Schoolbook" panose="02040604050505020304" pitchFamily="18" charset="0"/>
              </a:rPr>
              <a:t> </a:t>
            </a:r>
            <a:endParaRPr lang="fr-FR" sz="1800" dirty="0">
              <a:effectLst/>
              <a:latin typeface="Times New Roman" panose="02020603050405020304" pitchFamily="18" charset="0"/>
              <a:ea typeface="Times New Roman" panose="02020603050405020304" pitchFamily="18" charset="0"/>
            </a:endParaRPr>
          </a:p>
          <a:p>
            <a:pPr indent="0" algn="ctr">
              <a:buNone/>
            </a:pPr>
            <a:r>
              <a:rPr lang="fr-FR" sz="1400" u="sng"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Le succès repose sur :</a:t>
            </a:r>
            <a:endParaRPr lang="fr-FR" sz="1400" dirty="0">
              <a:solidFill>
                <a:srgbClr val="002060"/>
              </a:solidFill>
              <a:effectLst/>
              <a:latin typeface="Calibri" panose="020F0502020204030204" pitchFamily="34" charset="0"/>
              <a:ea typeface="Century Schoolbook" panose="02040604050505020304" pitchFamily="18" charset="0"/>
              <a:cs typeface="Calibri" panose="020F0502020204030204" pitchFamily="34" charset="0"/>
            </a:endParaRPr>
          </a:p>
          <a:p>
            <a:pPr indent="0">
              <a:buNone/>
            </a:pPr>
            <a:r>
              <a:rPr lang="fr-FR" sz="1400" u="none" strike="noStrike"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 </a:t>
            </a:r>
            <a:endParaRPr lang="fr-FR" sz="1400" dirty="0">
              <a:solidFill>
                <a:srgbClr val="002060"/>
              </a:solidFill>
              <a:effectLst/>
              <a:latin typeface="Calibri" panose="020F0502020204030204" pitchFamily="34" charset="0"/>
              <a:ea typeface="Century Schoolbook" panose="02040604050505020304" pitchFamily="18" charset="0"/>
              <a:cs typeface="Calibri" panose="020F0502020204030204" pitchFamily="34" charset="0"/>
            </a:endParaRPr>
          </a:p>
          <a:p>
            <a:pPr marL="342900" lvl="0" indent="-342900">
              <a:buClr>
                <a:schemeClr val="tx1"/>
              </a:buClr>
              <a:buFont typeface="Symbol" pitchFamily="2" charset="2"/>
              <a:buChar char=""/>
            </a:pPr>
            <a:r>
              <a:rPr lang="fr-FR" sz="14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Technique performante</a:t>
            </a:r>
            <a:endParaRPr lang="fr-FR" sz="1400" dirty="0">
              <a:solidFill>
                <a:srgbClr val="002060"/>
              </a:solidFill>
              <a:effectLst/>
              <a:latin typeface="Calibri" panose="020F0502020204030204" pitchFamily="34" charset="0"/>
              <a:ea typeface="Century Schoolbook" panose="02040604050505020304" pitchFamily="18" charset="0"/>
              <a:cs typeface="Calibri" panose="020F0502020204030204" pitchFamily="34" charset="0"/>
            </a:endParaRPr>
          </a:p>
          <a:p>
            <a:pPr marL="342900" lvl="0" indent="-342900">
              <a:buClr>
                <a:schemeClr val="tx1"/>
              </a:buClr>
              <a:buFont typeface="Symbol" pitchFamily="2" charset="2"/>
              <a:buChar char=""/>
            </a:pPr>
            <a:r>
              <a:rPr lang="fr-FR" sz="14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Un ressenti immédiat</a:t>
            </a:r>
            <a:endParaRPr lang="fr-FR" sz="1400" dirty="0">
              <a:solidFill>
                <a:srgbClr val="002060"/>
              </a:solidFill>
              <a:effectLst/>
              <a:latin typeface="Calibri" panose="020F0502020204030204" pitchFamily="34" charset="0"/>
              <a:ea typeface="Century Schoolbook" panose="02040604050505020304" pitchFamily="18" charset="0"/>
              <a:cs typeface="Calibri" panose="020F0502020204030204" pitchFamily="34" charset="0"/>
            </a:endParaRPr>
          </a:p>
          <a:p>
            <a:pPr marL="342900" lvl="0" indent="-342900">
              <a:buClrTx/>
              <a:buFont typeface="Symbol" pitchFamily="2" charset="2"/>
              <a:buChar char=""/>
            </a:pPr>
            <a:r>
              <a:rPr lang="fr-FR" sz="14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Des résultats à long terme physiques, revitalisants, et maintien d’un état de relaxation réel.</a:t>
            </a:r>
            <a:endParaRPr lang="fr-FR" sz="1400" dirty="0">
              <a:solidFill>
                <a:srgbClr val="002060"/>
              </a:solidFill>
              <a:effectLst/>
              <a:latin typeface="Calibri" panose="020F0502020204030204" pitchFamily="34" charset="0"/>
              <a:ea typeface="Century Schoolbook" panose="02040604050505020304" pitchFamily="18" charset="0"/>
              <a:cs typeface="Calibri" panose="020F0502020204030204" pitchFamily="34" charset="0"/>
            </a:endParaRPr>
          </a:p>
          <a:p>
            <a:pPr lvl="0">
              <a:buClr>
                <a:schemeClr val="tx1">
                  <a:lumMod val="95000"/>
                  <a:lumOff val="5000"/>
                </a:schemeClr>
              </a:buClr>
              <a:buSzPct val="100000"/>
              <a:buFont typeface="Symbol" pitchFamily="2" charset="2"/>
              <a:buChar char=""/>
            </a:pPr>
            <a:r>
              <a:rPr lang="fr-FR" sz="14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Des praticiens(es) recherchés pour leur professionnalisme</a:t>
            </a:r>
            <a:endParaRPr lang="fr-FR" sz="1400" dirty="0">
              <a:solidFill>
                <a:srgbClr val="002060"/>
              </a:solidFill>
              <a:effectLst/>
              <a:latin typeface="Calibri" panose="020F0502020204030204" pitchFamily="34" charset="0"/>
              <a:ea typeface="Century Schoolbook" panose="02040604050505020304" pitchFamily="18" charset="0"/>
              <a:cs typeface="Calibri" panose="020F0502020204030204" pitchFamily="34" charset="0"/>
            </a:endParaRPr>
          </a:p>
          <a:p>
            <a:pPr marL="342900" lvl="0" indent="-342900">
              <a:buClr>
                <a:schemeClr val="tx1">
                  <a:lumMod val="95000"/>
                  <a:lumOff val="5000"/>
                </a:schemeClr>
              </a:buClr>
              <a:buFont typeface="Symbol" pitchFamily="2" charset="2"/>
              <a:buChar char=""/>
            </a:pPr>
            <a:r>
              <a:rPr lang="fr-FR" sz="14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Allier qualité professionnelle et qualité de savoir être, en discontinue.</a:t>
            </a:r>
            <a:endParaRPr lang="fr-FR" sz="1400" dirty="0">
              <a:solidFill>
                <a:srgbClr val="002060"/>
              </a:solidFill>
              <a:effectLst/>
              <a:latin typeface="Calibri" panose="020F0502020204030204" pitchFamily="34" charset="0"/>
              <a:ea typeface="Century Schoolbook" panose="02040604050505020304" pitchFamily="18" charset="0"/>
              <a:cs typeface="Calibri" panose="020F0502020204030204" pitchFamily="34" charset="0"/>
            </a:endParaRPr>
          </a:p>
          <a:p>
            <a:pPr indent="0" algn="just" fontAlgn="base">
              <a:buNone/>
            </a:pPr>
            <a:r>
              <a:rPr lang="fr-FR" sz="14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 </a:t>
            </a:r>
          </a:p>
          <a:p>
            <a:pPr indent="0" algn="just" fontAlgn="base">
              <a:buNone/>
            </a:pPr>
            <a:endParaRPr lang="fr-FR" sz="1400" dirty="0">
              <a:solidFill>
                <a:srgbClr val="67778B"/>
              </a:solidFill>
              <a:latin typeface="Calibri" panose="020F0502020204030204" pitchFamily="34" charset="0"/>
              <a:ea typeface="Times New Roman" panose="02020603050405020304" pitchFamily="18" charset="0"/>
              <a:cs typeface="Calibri" panose="020F0502020204030204" pitchFamily="34" charset="0"/>
            </a:endParaRPr>
          </a:p>
          <a:p>
            <a:pPr indent="0" algn="just" fontAlgn="base">
              <a:buNone/>
            </a:pPr>
            <a:endParaRPr lang="fr-FR" sz="1600" dirty="0">
              <a:effectLst/>
              <a:latin typeface="Calibri" panose="020F0502020204030204" pitchFamily="34" charset="0"/>
              <a:ea typeface="Times New Roman" panose="02020603050405020304" pitchFamily="18" charset="0"/>
              <a:cs typeface="Calibri" panose="020F0502020204030204" pitchFamily="34" charset="0"/>
            </a:endParaRPr>
          </a:p>
          <a:p>
            <a:pPr lvl="0" algn="just" fontAlgn="base">
              <a:buClr>
                <a:schemeClr val="tx1"/>
              </a:buClr>
              <a:buFont typeface="Symbol" pitchFamily="2" charset="2"/>
              <a:buChar char=""/>
            </a:pPr>
            <a:r>
              <a:rPr lang="fr-FR" sz="14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C’est ce que propose ce protocole corporel drainant bien être. Cette formation s’inscrit dans un objectif d’expertise et de professionnalisme des compétences.</a:t>
            </a:r>
          </a:p>
          <a:p>
            <a:endParaRPr lang="fr-FR" dirty="0"/>
          </a:p>
        </p:txBody>
      </p:sp>
      <p:sp>
        <p:nvSpPr>
          <p:cNvPr id="4" name="Espace réservé du texte 3">
            <a:extLst>
              <a:ext uri="{FF2B5EF4-FFF2-40B4-BE49-F238E27FC236}">
                <a16:creationId xmlns:a16="http://schemas.microsoft.com/office/drawing/2014/main" id="{1C6D315B-18FF-FE9E-CD0A-A9FB7689EAD9}"/>
              </a:ext>
            </a:extLst>
          </p:cNvPr>
          <p:cNvSpPr>
            <a:spLocks noGrp="1" noChangeAspect="1"/>
          </p:cNvSpPr>
          <p:nvPr>
            <p:ph type="body" sz="half" idx="2"/>
          </p:nvPr>
        </p:nvSpPr>
        <p:spPr>
          <a:xfrm>
            <a:off x="418441" y="1397727"/>
            <a:ext cx="3611880" cy="5460273"/>
          </a:xfrm>
        </p:spPr>
        <p:txBody>
          <a:bodyPr wrap="square">
            <a:noAutofit/>
          </a:bodyPr>
          <a:lstStyle/>
          <a:p>
            <a:pPr marL="342900" indent="-342900" algn="l" fontAlgn="base">
              <a:buClr>
                <a:schemeClr val="bg2">
                  <a:lumMod val="10000"/>
                </a:schemeClr>
              </a:buClr>
              <a:buSzPct val="45000"/>
              <a:buFont typeface="Wingdings" pitchFamily="2" charset="2"/>
              <a:buChar char="Ø"/>
            </a:pPr>
            <a:r>
              <a:rPr lang="fr-FR" sz="2500" dirty="0">
                <a:solidFill>
                  <a:srgbClr val="002060"/>
                </a:solidFill>
                <a:latin typeface="Calibri" panose="020F0502020204030204" pitchFamily="34" charset="0"/>
                <a:ea typeface="Times New Roman" panose="02020603050405020304" pitchFamily="18" charset="0"/>
                <a:cs typeface="Calibri" panose="020F0502020204030204" pitchFamily="34" charset="0"/>
              </a:rPr>
              <a:t>  </a:t>
            </a:r>
            <a:r>
              <a:rPr lang="fr-FR" sz="1400" dirty="0">
                <a:solidFill>
                  <a:srgbClr val="002060"/>
                </a:solidFill>
                <a:latin typeface="Calibri" panose="020F0502020204030204" pitchFamily="34" charset="0"/>
                <a:ea typeface="Times New Roman" panose="02020603050405020304" pitchFamily="18" charset="0"/>
                <a:cs typeface="Calibri" panose="020F0502020204030204" pitchFamily="34" charset="0"/>
              </a:rPr>
              <a:t>Vous permettre d’acquérir une technique performante, qui a  déjà fait ses preuves durant plus de vingt- cinq ans. </a:t>
            </a:r>
          </a:p>
          <a:p>
            <a:pPr marL="285750" indent="-285750" algn="l" fontAlgn="base">
              <a:buClr>
                <a:schemeClr val="tx1">
                  <a:lumMod val="85000"/>
                  <a:lumOff val="15000"/>
                </a:schemeClr>
              </a:buClr>
              <a:buFont typeface="Wingdings" pitchFamily="2" charset="2"/>
              <a:buChar char="Ø"/>
            </a:pPr>
            <a:r>
              <a:rPr lang="fr-FR" sz="1400" dirty="0">
                <a:solidFill>
                  <a:srgbClr val="002060"/>
                </a:solidFill>
                <a:latin typeface="Calibri" panose="020F0502020204030204" pitchFamily="34" charset="0"/>
                <a:ea typeface="Times New Roman" panose="02020603050405020304" pitchFamily="18" charset="0"/>
                <a:cs typeface="Calibri" panose="020F0502020204030204" pitchFamily="34" charset="0"/>
              </a:rPr>
              <a:t>  Possédez une discipline aux nombreuses propriétés à haut pouvoir de mieux être.</a:t>
            </a:r>
          </a:p>
          <a:p>
            <a:pPr marL="285750" indent="-285750" algn="l" fontAlgn="base">
              <a:buClr>
                <a:schemeClr val="tx1">
                  <a:lumMod val="85000"/>
                  <a:lumOff val="15000"/>
                </a:schemeClr>
              </a:buClr>
              <a:buFont typeface="Wingdings" pitchFamily="2" charset="2"/>
              <a:buChar char="Ø"/>
            </a:pPr>
            <a:r>
              <a:rPr lang="fr-FR" sz="1400" dirty="0">
                <a:solidFill>
                  <a:srgbClr val="002060"/>
                </a:solidFill>
                <a:latin typeface="Calibri" panose="020F0502020204030204" pitchFamily="34" charset="0"/>
                <a:ea typeface="Times New Roman" panose="02020603050405020304" pitchFamily="18" charset="0"/>
                <a:cs typeface="Calibri" panose="020F0502020204030204" pitchFamily="34" charset="0"/>
              </a:rPr>
              <a:t>  Donner au praticien établit un complément de technique qui valorisera sa compétence professionnelle. </a:t>
            </a:r>
          </a:p>
          <a:p>
            <a:pPr marL="285750" indent="-285750" algn="l" fontAlgn="base">
              <a:buClr>
                <a:schemeClr val="tx2">
                  <a:lumMod val="50000"/>
                </a:schemeClr>
              </a:buClr>
              <a:buFont typeface="Wingdings" pitchFamily="2" charset="2"/>
              <a:buChar char="Ø"/>
            </a:pPr>
            <a:r>
              <a:rPr lang="fr-FR" sz="1400" dirty="0">
                <a:solidFill>
                  <a:srgbClr val="002060"/>
                </a:solidFill>
                <a:latin typeface="Calibri" panose="020F0502020204030204" pitchFamily="34" charset="0"/>
                <a:ea typeface="Times New Roman" panose="02020603050405020304" pitchFamily="18" charset="0"/>
                <a:cs typeface="Calibri" panose="020F0502020204030204" pitchFamily="34" charset="0"/>
              </a:rPr>
              <a:t>Vous permettre d’acquérir un ensemble de compétences liées aux savoirs, aux savoir-faire et aux savoir-être.</a:t>
            </a:r>
          </a:p>
          <a:p>
            <a:pPr marL="285750" indent="-285750" algn="l" fontAlgn="base">
              <a:buClr>
                <a:schemeClr val="tx2">
                  <a:lumMod val="75000"/>
                </a:schemeClr>
              </a:buClr>
              <a:buFont typeface="Wingdings" pitchFamily="2" charset="2"/>
              <a:buChar char="Ø"/>
            </a:pPr>
            <a:r>
              <a:rPr lang="fr-FR" sz="1400" dirty="0">
                <a:solidFill>
                  <a:srgbClr val="002060"/>
                </a:solidFill>
                <a:latin typeface="Calibri" panose="020F0502020204030204" pitchFamily="34" charset="0"/>
                <a:ea typeface="Times New Roman" panose="02020603050405020304" pitchFamily="18" charset="0"/>
                <a:cs typeface="Calibri" panose="020F0502020204030204" pitchFamily="34" charset="0"/>
              </a:rPr>
              <a:t>Élargir l’offre professionnelle vis-à-vis de la concurrence en proposant un protocole qui a fait ses preuves durant 25 ans, auprès d’un public large et nombreux. Notamment auprès d’une clientèle à la recherche d’un bien être corporel et psychique. </a:t>
            </a:r>
          </a:p>
          <a:p>
            <a:pPr marL="457200" algn="l" fontAlgn="base"/>
            <a:r>
              <a:rPr lang="fr-FR" sz="1400" dirty="0">
                <a:solidFill>
                  <a:srgbClr val="002060"/>
                </a:solidFill>
                <a:latin typeface="Century Schoolbook" panose="02040604050505020304" pitchFamily="18" charset="0"/>
                <a:ea typeface="Times New Roman" panose="02020603050405020304" pitchFamily="18" charset="0"/>
                <a:cs typeface="Century Schoolbook" panose="02040604050505020304" pitchFamily="18" charset="0"/>
              </a:rPr>
              <a:t> </a:t>
            </a:r>
            <a:endParaRPr lang="fr-FR" sz="1400" dirty="0">
              <a:solidFill>
                <a:srgbClr val="002060"/>
              </a:solidFill>
              <a:latin typeface="Times New Roman" panose="02020603050405020304" pitchFamily="18" charset="0"/>
              <a:ea typeface="Times New Roman" panose="02020603050405020304" pitchFamily="18" charset="0"/>
            </a:endParaRPr>
          </a:p>
          <a:p>
            <a:endParaRPr lang="fr-FR" dirty="0"/>
          </a:p>
        </p:txBody>
      </p:sp>
    </p:spTree>
    <p:extLst>
      <p:ext uri="{BB962C8B-B14F-4D97-AF65-F5344CB8AC3E}">
        <p14:creationId xmlns:p14="http://schemas.microsoft.com/office/powerpoint/2010/main" val="4243146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ECF5A27-E4C0-4161-B220-6D07A8CE9EC1}"/>
              </a:ext>
            </a:extLst>
          </p:cNvPr>
          <p:cNvSpPr>
            <a:spLocks noGrp="1"/>
          </p:cNvSpPr>
          <p:nvPr>
            <p:ph type="title"/>
          </p:nvPr>
        </p:nvSpPr>
        <p:spPr>
          <a:xfrm>
            <a:off x="801347" y="450483"/>
            <a:ext cx="3290594" cy="842740"/>
          </a:xfrm>
        </p:spPr>
        <p:txBody>
          <a:bodyPr>
            <a:normAutofit fontScale="90000"/>
          </a:bodyPr>
          <a:lstStyle/>
          <a:p>
            <a:pPr marL="285750" indent="-285750" algn="l">
              <a:buSzPct val="100000"/>
              <a:buFont typeface="Wingdings" pitchFamily="2" charset="2"/>
              <a:buChar char="Ø"/>
            </a:pPr>
            <a:r>
              <a:rPr lang="fr-FR" sz="1600" b="1" dirty="0">
                <a:solidFill>
                  <a:srgbClr val="5D779B"/>
                </a:solidFill>
                <a:effectLst/>
                <a:latin typeface="Calibri" panose="020F0502020204030204" pitchFamily="34" charset="0"/>
                <a:ea typeface="Century Schoolbook" panose="02040604050505020304" pitchFamily="18" charset="0"/>
                <a:cs typeface="Calibri" panose="020F0502020204030204" pitchFamily="34" charset="0"/>
              </a:rPr>
              <a:t>Public visé pour la certification </a:t>
            </a:r>
            <a:br>
              <a:rPr lang="fr-FR" sz="1600" dirty="0">
                <a:effectLst/>
                <a:latin typeface="Century Schoolbook" panose="02040604050505020304" pitchFamily="18" charset="0"/>
                <a:ea typeface="Century Schoolbook" panose="02040604050505020304" pitchFamily="18" charset="0"/>
                <a:cs typeface="Times New Roman" panose="02020603050405020304" pitchFamily="18" charset="0"/>
              </a:rPr>
            </a:br>
            <a:endParaRPr lang="fr-FR" sz="1600" dirty="0"/>
          </a:p>
        </p:txBody>
      </p:sp>
      <p:sp>
        <p:nvSpPr>
          <p:cNvPr id="3" name="Espace réservé du contenu 2">
            <a:extLst>
              <a:ext uri="{FF2B5EF4-FFF2-40B4-BE49-F238E27FC236}">
                <a16:creationId xmlns:a16="http://schemas.microsoft.com/office/drawing/2014/main" id="{39D3A355-6D91-BF9C-541B-566B45A42209}"/>
              </a:ext>
            </a:extLst>
          </p:cNvPr>
          <p:cNvSpPr>
            <a:spLocks noGrp="1"/>
          </p:cNvSpPr>
          <p:nvPr>
            <p:ph idx="1"/>
          </p:nvPr>
        </p:nvSpPr>
        <p:spPr>
          <a:xfrm>
            <a:off x="4572000" y="0"/>
            <a:ext cx="4572000" cy="6858000"/>
          </a:xfrm>
        </p:spPr>
        <p:txBody>
          <a:bodyPr>
            <a:normAutofit fontScale="25000" lnSpcReduction="20000"/>
          </a:bodyPr>
          <a:lstStyle/>
          <a:p>
            <a:pPr marL="0" indent="0">
              <a:buNone/>
            </a:pPr>
            <a:endParaRPr lang="fr-FR" sz="1800" dirty="0">
              <a:effectLst/>
              <a:latin typeface="Century Schoolbook" panose="02040604050505020304" pitchFamily="18" charset="0"/>
              <a:ea typeface="Century Schoolbook" panose="02040604050505020304" pitchFamily="18" charset="0"/>
              <a:cs typeface="Times New Roman" panose="02020603050405020304" pitchFamily="18" charset="0"/>
            </a:endParaRPr>
          </a:p>
          <a:p>
            <a:pPr marL="179705" algn="ctr"/>
            <a:r>
              <a:rPr lang="fr-FR" sz="1800" dirty="0">
                <a:effectLst/>
                <a:latin typeface="Century Schoolbook" panose="02040604050505020304" pitchFamily="18" charset="0"/>
                <a:ea typeface="Century Schoolbook" panose="02040604050505020304" pitchFamily="18" charset="0"/>
                <a:cs typeface="Century Schoolbook" panose="02040604050505020304" pitchFamily="18" charset="0"/>
              </a:rPr>
              <a:t> </a:t>
            </a:r>
            <a:endParaRPr lang="fr-FR" sz="1800" dirty="0">
              <a:effectLst/>
              <a:latin typeface="Century Schoolbook" panose="02040604050505020304" pitchFamily="18" charset="0"/>
              <a:ea typeface="Century Schoolbook" panose="02040604050505020304" pitchFamily="18" charset="0"/>
              <a:cs typeface="Times New Roman" panose="02020603050405020304" pitchFamily="18" charset="0"/>
            </a:endParaRPr>
          </a:p>
          <a:p>
            <a:pPr>
              <a:buFont typeface="Wingdings" pitchFamily="2" charset="2"/>
              <a:buChar char="Ø"/>
            </a:pPr>
            <a:r>
              <a:rPr lang="fr-FR" sz="4800" dirty="0">
                <a:solidFill>
                  <a:srgbClr val="002060"/>
                </a:solidFill>
                <a:effectLst/>
                <a:latin typeface="Calibri" panose="020F0502020204030204" pitchFamily="34" charset="0"/>
                <a:ea typeface="Century Schoolbook" panose="02040604050505020304" pitchFamily="18" charset="0"/>
                <a:cs typeface="Calibri" panose="020F0502020204030204" pitchFamily="34" charset="0"/>
              </a:rPr>
              <a:t>La certification est destinée aux professionnels de l’esthétique, du massage et du bien-être en général, ainsi que, les diététiciens, les naturopathes, les praticiens de yoga et les nutritionnistes, qui souhaitent acquérir des compétences visant à répondre de façon efficace aux besoins croissants de leurs clients. Le protocole drainant manuel à visé de bien être, élaboré et transmis par Mme Librach permet cette complémentarité dans le cadre de leurs activités.</a:t>
            </a:r>
          </a:p>
          <a:p>
            <a:pPr>
              <a:buFont typeface="Wingdings" pitchFamily="2" charset="2"/>
              <a:buChar char="Ø"/>
            </a:pPr>
            <a:endParaRPr lang="fr-FR" sz="4800" dirty="0">
              <a:solidFill>
                <a:srgbClr val="002060"/>
              </a:solidFill>
              <a:latin typeface="Calibri" panose="020F0502020204030204" pitchFamily="34" charset="0"/>
              <a:ea typeface="Times New Roman" panose="02020603050405020304" pitchFamily="18" charset="0"/>
              <a:cs typeface="Calibri" panose="020F0502020204030204" pitchFamily="34" charset="0"/>
            </a:endParaRPr>
          </a:p>
          <a:p>
            <a:pPr>
              <a:buFont typeface="Wingdings" pitchFamily="2" charset="2"/>
              <a:buChar char="Ø"/>
            </a:pPr>
            <a:endParaRPr lang="fr-FR" sz="1800" dirty="0">
              <a:solidFill>
                <a:srgbClr val="002060"/>
              </a:solidFill>
              <a:effectLst/>
              <a:latin typeface="Times New Roman" panose="02020603050405020304" pitchFamily="18" charset="0"/>
              <a:ea typeface="Times New Roman" panose="02020603050405020304" pitchFamily="18" charset="0"/>
            </a:endParaRPr>
          </a:p>
          <a:p>
            <a:pPr>
              <a:buFont typeface="Wingdings" pitchFamily="2" charset="2"/>
              <a:buChar char="Ø"/>
            </a:pPr>
            <a:r>
              <a:rPr lang="fr-FR" sz="48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Le besoin pour les praticiens(es) de répondre à une clientèle toujours plus exigeante car désireuse de recevoir un protocole de soin corporel manuel, très qualitatif avec des effets immédiats et pérennes. Une clientèle qui cherche avant tout un professionnalisme dans le savoir-faire, et le savoir être du praticien(ne) </a:t>
            </a:r>
            <a:r>
              <a:rPr lang="fr-FR" sz="1800" u="none" strike="noStrike" dirty="0">
                <a:solidFill>
                  <a:srgbClr val="002060"/>
                </a:solidFill>
                <a:effectLst/>
                <a:latin typeface="Century Schoolbook" panose="02040604050505020304" pitchFamily="18" charset="0"/>
                <a:ea typeface="Times New Roman" panose="02020603050405020304" pitchFamily="18" charset="0"/>
                <a:cs typeface="Century Schoolbook" panose="02040604050505020304" pitchFamily="18" charset="0"/>
              </a:rPr>
              <a:t> </a:t>
            </a:r>
          </a:p>
          <a:p>
            <a:pPr>
              <a:buFont typeface="Wingdings" pitchFamily="2" charset="2"/>
              <a:buChar char="Ø"/>
            </a:pPr>
            <a:endParaRPr lang="fr-FR" sz="1800" dirty="0">
              <a:solidFill>
                <a:srgbClr val="002060"/>
              </a:solidFill>
              <a:latin typeface="Century Schoolbook" panose="02040604050505020304" pitchFamily="18" charset="0"/>
              <a:ea typeface="Century Schoolbook" panose="02040604050505020304" pitchFamily="18" charset="0"/>
              <a:cs typeface="Times New Roman" panose="02020603050405020304" pitchFamily="18" charset="0"/>
            </a:endParaRPr>
          </a:p>
          <a:p>
            <a:pPr>
              <a:buFont typeface="Wingdings" pitchFamily="2" charset="2"/>
              <a:buChar char="Ø"/>
            </a:pPr>
            <a:endParaRPr lang="fr-FR" sz="1800" dirty="0">
              <a:solidFill>
                <a:srgbClr val="002060"/>
              </a:solidFill>
              <a:effectLst/>
              <a:latin typeface="Century Schoolbook" panose="02040604050505020304" pitchFamily="18" charset="0"/>
              <a:ea typeface="Century Schoolbook" panose="02040604050505020304" pitchFamily="18" charset="0"/>
              <a:cs typeface="Times New Roman" panose="02020603050405020304" pitchFamily="18" charset="0"/>
            </a:endParaRPr>
          </a:p>
          <a:p>
            <a:pPr>
              <a:buFont typeface="Wingdings" pitchFamily="2" charset="2"/>
              <a:buChar char="Ø"/>
            </a:pPr>
            <a:endParaRPr lang="fr-FR" sz="1800" dirty="0">
              <a:solidFill>
                <a:srgbClr val="002060"/>
              </a:solidFill>
              <a:latin typeface="Century Schoolbook" panose="02040604050505020304" pitchFamily="18" charset="0"/>
              <a:ea typeface="Century Schoolbook" panose="02040604050505020304" pitchFamily="18" charset="0"/>
              <a:cs typeface="Times New Roman" panose="02020603050405020304" pitchFamily="18" charset="0"/>
            </a:endParaRPr>
          </a:p>
          <a:p>
            <a:pPr>
              <a:buFont typeface="Wingdings" pitchFamily="2" charset="2"/>
              <a:buChar char="Ø"/>
            </a:pPr>
            <a:endParaRPr lang="fr-FR" sz="1800" dirty="0">
              <a:solidFill>
                <a:srgbClr val="002060"/>
              </a:solidFill>
              <a:effectLst/>
              <a:latin typeface="Century Schoolbook" panose="02040604050505020304" pitchFamily="18" charset="0"/>
              <a:ea typeface="Century Schoolbook" panose="02040604050505020304" pitchFamily="18" charset="0"/>
              <a:cs typeface="Times New Roman" panose="02020603050405020304" pitchFamily="18" charset="0"/>
            </a:endParaRPr>
          </a:p>
          <a:p>
            <a:pPr>
              <a:buFont typeface="Wingdings" pitchFamily="2" charset="2"/>
              <a:buChar char="Ø"/>
            </a:pPr>
            <a:endParaRPr lang="fr-FR" sz="1800" dirty="0">
              <a:solidFill>
                <a:srgbClr val="002060"/>
              </a:solidFill>
              <a:effectLst/>
              <a:latin typeface="Century Schoolbook" panose="02040604050505020304" pitchFamily="18" charset="0"/>
              <a:ea typeface="Century Schoolbook" panose="02040604050505020304" pitchFamily="18" charset="0"/>
              <a:cs typeface="Times New Roman" panose="02020603050405020304" pitchFamily="18" charset="0"/>
            </a:endParaRPr>
          </a:p>
          <a:p>
            <a:pPr algn="just" fontAlgn="base">
              <a:buClr>
                <a:srgbClr val="000000"/>
              </a:buClr>
              <a:buFont typeface="Wingdings" pitchFamily="2" charset="2"/>
              <a:buChar char="Ø"/>
            </a:pPr>
            <a:r>
              <a:rPr lang="fr-FR" sz="5600" b="1" u="sng" strike="noStrike" kern="0" spc="0" dirty="0">
                <a:ln>
                  <a:noFill/>
                </a:ln>
                <a:solidFill>
                  <a:srgbClr val="002060"/>
                </a:solidFill>
                <a:effectLst>
                  <a:outerShdw sx="0" sy="0">
                    <a:srgbClr val="000000"/>
                  </a:outerShdw>
                </a:effectLst>
                <a:latin typeface="Calibri" panose="020F0502020204030204" pitchFamily="34" charset="0"/>
                <a:ea typeface="Century Schoolbook" panose="02040604050505020304" pitchFamily="18" charset="0"/>
                <a:cs typeface="Calibri" panose="020F0502020204030204" pitchFamily="34" charset="0"/>
              </a:rPr>
              <a:t>Prérequis  d’accès à la certification : </a:t>
            </a:r>
            <a:endParaRPr lang="fr-FR" sz="5600" dirty="0">
              <a:solidFill>
                <a:srgbClr val="002060"/>
              </a:solidFill>
              <a:effectLst/>
              <a:latin typeface="Calibri" panose="020F0502020204030204" pitchFamily="34" charset="0"/>
              <a:ea typeface="Century Schoolbook" panose="02040604050505020304" pitchFamily="18" charset="0"/>
              <a:cs typeface="Calibri" panose="020F0502020204030204" pitchFamily="34" charset="0"/>
            </a:endParaRPr>
          </a:p>
          <a:p>
            <a:r>
              <a:rPr lang="fr-FR" sz="4800" dirty="0">
                <a:solidFill>
                  <a:srgbClr val="002060"/>
                </a:solidFill>
                <a:effectLst/>
                <a:latin typeface="Calibri" panose="020F0502020204030204" pitchFamily="34" charset="0"/>
                <a:ea typeface="Century Schoolbook" panose="02040604050505020304" pitchFamily="18" charset="0"/>
                <a:cs typeface="Calibri" panose="020F0502020204030204" pitchFamily="34" charset="0"/>
              </a:rPr>
              <a:t>Être dans une activité professionnelle en relation avec le bien être, et au minima une formation d’une technique de soin manuel. </a:t>
            </a:r>
          </a:p>
          <a:p>
            <a:r>
              <a:rPr lang="fr-FR" sz="4800" dirty="0">
                <a:solidFill>
                  <a:srgbClr val="002060"/>
                </a:solidFill>
                <a:effectLst/>
                <a:latin typeface="Calibri" panose="020F0502020204030204" pitchFamily="34" charset="0"/>
                <a:ea typeface="Century Schoolbook" panose="02040604050505020304" pitchFamily="18" charset="0"/>
                <a:cs typeface="Calibri" panose="020F0502020204030204" pitchFamily="34" charset="0"/>
              </a:rPr>
              <a:t>Avoir un projet professionnel défini motivant la demande de certification, visant à développer une activité complémentaire.</a:t>
            </a:r>
          </a:p>
          <a:p>
            <a:pPr>
              <a:buClr>
                <a:schemeClr val="tx1"/>
              </a:buClr>
              <a:buFont typeface="Wingdings" pitchFamily="2" charset="2"/>
              <a:buChar char="Ø"/>
            </a:pPr>
            <a:r>
              <a:rPr lang="fr-FR" sz="4800" b="1" dirty="0">
                <a:solidFill>
                  <a:srgbClr val="37373A"/>
                </a:solidFill>
                <a:latin typeface="Calibri" panose="020F0502020204030204" pitchFamily="34" charset="0"/>
                <a:ea typeface="Century Schoolbook" panose="02040604050505020304" pitchFamily="18" charset="0"/>
                <a:cs typeface="Calibri" panose="020F0502020204030204" pitchFamily="34" charset="0"/>
              </a:rPr>
              <a:t> </a:t>
            </a:r>
            <a:r>
              <a:rPr lang="fr-FR" sz="4800" b="1" dirty="0">
                <a:solidFill>
                  <a:srgbClr val="002060"/>
                </a:solidFill>
                <a:latin typeface="Calibri" panose="020F0502020204030204" pitchFamily="34" charset="0"/>
                <a:ea typeface="Century Schoolbook" panose="02040604050505020304" pitchFamily="18" charset="0"/>
                <a:cs typeface="Calibri" panose="020F0502020204030204" pitchFamily="34" charset="0"/>
              </a:rPr>
              <a:t>Votre demande sera également étudiée à l’occasion d’un échange téléphonique afin que la formatrice clarifie vos objectifs et répondent à vos questions.</a:t>
            </a:r>
          </a:p>
          <a:p>
            <a:pPr marL="0" indent="0">
              <a:buClr>
                <a:schemeClr val="tx1"/>
              </a:buClr>
              <a:buNone/>
            </a:pPr>
            <a:endParaRPr lang="fr-FR" sz="5600" dirty="0">
              <a:solidFill>
                <a:srgbClr val="002060"/>
              </a:solidFill>
              <a:effectLst/>
              <a:latin typeface="Calibri" panose="020F0502020204030204" pitchFamily="34" charset="0"/>
              <a:ea typeface="Century Schoolbook" panose="02040604050505020304" pitchFamily="18" charset="0"/>
              <a:cs typeface="Calibri" panose="020F0502020204030204" pitchFamily="34" charset="0"/>
            </a:endParaRPr>
          </a:p>
          <a:p>
            <a:pPr marL="0" indent="0">
              <a:buNone/>
            </a:pPr>
            <a:endParaRPr lang="fr-FR" dirty="0"/>
          </a:p>
        </p:txBody>
      </p:sp>
      <p:sp>
        <p:nvSpPr>
          <p:cNvPr id="5" name="Titre 1">
            <a:extLst>
              <a:ext uri="{FF2B5EF4-FFF2-40B4-BE49-F238E27FC236}">
                <a16:creationId xmlns:a16="http://schemas.microsoft.com/office/drawing/2014/main" id="{CA6A1A92-50E7-300C-2127-E11C86ABFA24}"/>
              </a:ext>
            </a:extLst>
          </p:cNvPr>
          <p:cNvSpPr txBox="1">
            <a:spLocks/>
          </p:cNvSpPr>
          <p:nvPr/>
        </p:nvSpPr>
        <p:spPr bwMode="blackWhite">
          <a:xfrm>
            <a:off x="801347" y="2201166"/>
            <a:ext cx="3290594" cy="842740"/>
          </a:xfrm>
          <a:prstGeom prst="rect">
            <a:avLst/>
          </a:prstGeom>
          <a:solidFill>
            <a:srgbClr val="FFFFFF"/>
          </a:solidFill>
          <a:ln w="31750" cap="sq">
            <a:solidFill>
              <a:srgbClr val="404040"/>
            </a:solidFill>
            <a:miter lim="800000"/>
          </a:ln>
        </p:spPr>
        <p:txBody>
          <a:bodyPr vert="horz" lIns="182880" tIns="182880" rIns="182880" bIns="182880" rtlCol="0" anchor="ctr" anchorCtr="1">
            <a:normAutofit fontScale="90000"/>
          </a:bodyPr>
          <a:lstStyle>
            <a:lvl1pPr algn="ctr" defTabSz="914400" rtl="0" eaLnBrk="1" latinLnBrk="0" hangingPunct="1">
              <a:lnSpc>
                <a:spcPct val="90000"/>
              </a:lnSpc>
              <a:spcBef>
                <a:spcPct val="0"/>
              </a:spcBef>
              <a:buNone/>
              <a:defRPr sz="2100" kern="1200" cap="all" spc="200" baseline="0">
                <a:solidFill>
                  <a:srgbClr val="262626"/>
                </a:solidFill>
                <a:latin typeface="+mj-lt"/>
                <a:ea typeface="+mj-ea"/>
                <a:cs typeface="+mj-cs"/>
              </a:defRPr>
            </a:lvl1pPr>
          </a:lstStyle>
          <a:p>
            <a:pPr marL="285750" indent="-285750" algn="l">
              <a:buSzPct val="100000"/>
              <a:buFont typeface="Wingdings" pitchFamily="2" charset="2"/>
              <a:buChar char="Ø"/>
            </a:pPr>
            <a:r>
              <a:rPr lang="fr-FR" sz="1600" b="1" dirty="0">
                <a:solidFill>
                  <a:srgbClr val="5D779B"/>
                </a:solidFill>
                <a:latin typeface="Calibri" panose="020F0502020204030204" pitchFamily="34" charset="0"/>
                <a:ea typeface="Times New Roman" panose="02020603050405020304" pitchFamily="18" charset="0"/>
                <a:cs typeface="Calibri" panose="020F0502020204030204" pitchFamily="34" charset="0"/>
              </a:rPr>
              <a:t>Typologie de besoins justifiant la formation</a:t>
            </a:r>
            <a:endParaRPr lang="fr-FR" sz="1600" dirty="0">
              <a:latin typeface="Calibri" panose="020F0502020204030204" pitchFamily="34" charset="0"/>
              <a:ea typeface="Times New Roman" panose="02020603050405020304" pitchFamily="18" charset="0"/>
              <a:cs typeface="Calibri" panose="020F0502020204030204" pitchFamily="34" charset="0"/>
            </a:endParaRPr>
          </a:p>
          <a:p>
            <a:pPr marL="285750" indent="-285750" algn="l">
              <a:buSzPct val="100000"/>
              <a:buFont typeface="Wingdings" pitchFamily="2" charset="2"/>
              <a:buChar char="Ø"/>
            </a:pPr>
            <a:endParaRPr lang="fr-FR" sz="1600" dirty="0"/>
          </a:p>
        </p:txBody>
      </p:sp>
      <p:sp>
        <p:nvSpPr>
          <p:cNvPr id="6" name="Titre 1">
            <a:extLst>
              <a:ext uri="{FF2B5EF4-FFF2-40B4-BE49-F238E27FC236}">
                <a16:creationId xmlns:a16="http://schemas.microsoft.com/office/drawing/2014/main" id="{04620A4A-4410-592D-77CA-DAEF090AE32B}"/>
              </a:ext>
            </a:extLst>
          </p:cNvPr>
          <p:cNvSpPr txBox="1">
            <a:spLocks noGrp="1"/>
          </p:cNvSpPr>
          <p:nvPr>
            <p:ph type="body" sz="half" idx="2"/>
          </p:nvPr>
        </p:nvSpPr>
        <p:spPr bwMode="blackWhite">
          <a:xfrm>
            <a:off x="801347" y="4519246"/>
            <a:ext cx="3290594" cy="969831"/>
          </a:xfrm>
          <a:prstGeom prst="rect">
            <a:avLst/>
          </a:prstGeom>
          <a:solidFill>
            <a:srgbClr val="FFFFFF"/>
          </a:solidFill>
          <a:ln w="31750" cap="sq">
            <a:solidFill>
              <a:srgbClr val="404040"/>
            </a:solidFill>
            <a:miter lim="800000"/>
          </a:ln>
        </p:spPr>
        <p:txBody>
          <a:bodyPr vert="horz" lIns="182880" tIns="182880" rIns="182880" bIns="182880" rtlCol="0" anchor="ctr" anchorCtr="1">
            <a:normAutofit fontScale="97500"/>
          </a:bodyPr>
          <a:lstStyle>
            <a:lvl1pPr algn="ctr" defTabSz="914400" rtl="0" eaLnBrk="1" latinLnBrk="0" hangingPunct="1">
              <a:lnSpc>
                <a:spcPct val="90000"/>
              </a:lnSpc>
              <a:spcBef>
                <a:spcPct val="0"/>
              </a:spcBef>
              <a:buNone/>
              <a:defRPr sz="2100" kern="1200" cap="all" spc="200" baseline="0">
                <a:solidFill>
                  <a:srgbClr val="262626"/>
                </a:solidFill>
                <a:latin typeface="+mj-lt"/>
                <a:ea typeface="+mj-ea"/>
                <a:cs typeface="+mj-cs"/>
              </a:defRPr>
            </a:lvl1pPr>
          </a:lstStyle>
          <a:p>
            <a:pPr marL="285750" indent="-285750" algn="l">
              <a:buClr>
                <a:schemeClr val="tx1"/>
              </a:buClr>
              <a:buSzPct val="100000"/>
              <a:buFont typeface="Wingdings" pitchFamily="2" charset="2"/>
              <a:buChar char="Ø"/>
            </a:pPr>
            <a:r>
              <a:rPr lang="fr-FR" sz="1400" b="1" dirty="0">
                <a:solidFill>
                  <a:srgbClr val="5D779B"/>
                </a:solidFill>
                <a:effectLst/>
                <a:latin typeface="Calibri" panose="020F0502020204030204" pitchFamily="34" charset="0"/>
                <a:ea typeface="Times New Roman" panose="02020603050405020304" pitchFamily="18" charset="0"/>
                <a:cs typeface="Calibri" panose="020F0502020204030204" pitchFamily="34" charset="0"/>
              </a:rPr>
              <a:t>Critère d’évaluation pour l’inscription à la formation</a:t>
            </a:r>
            <a:endParaRPr lang="fr-FR" sz="1400" dirty="0">
              <a:effectLst/>
              <a:latin typeface="Calibri" panose="020F0502020204030204" pitchFamily="34" charset="0"/>
              <a:ea typeface="Century Schoolbook" panose="02040604050505020304" pitchFamily="18" charset="0"/>
              <a:cs typeface="Calibri" panose="020F0502020204030204" pitchFamily="34" charset="0"/>
            </a:endParaRPr>
          </a:p>
          <a:p>
            <a:pPr marL="285750" indent="-285750" algn="l">
              <a:buSzPct val="100000"/>
              <a:buFont typeface="Wingdings" pitchFamily="2" charset="2"/>
              <a:buChar char="Ø"/>
            </a:pPr>
            <a:endParaRPr lang="fr-FR" sz="1400" dirty="0">
              <a:latin typeface="Calibri" panose="020F0502020204030204" pitchFamily="34" charset="0"/>
              <a:cs typeface="Calibri" panose="020F0502020204030204" pitchFamily="34" charset="0"/>
            </a:endParaRPr>
          </a:p>
        </p:txBody>
      </p:sp>
      <p:sp>
        <p:nvSpPr>
          <p:cNvPr id="10" name="Espace réservé du numéro de diapositive 9">
            <a:extLst>
              <a:ext uri="{FF2B5EF4-FFF2-40B4-BE49-F238E27FC236}">
                <a16:creationId xmlns:a16="http://schemas.microsoft.com/office/drawing/2014/main" id="{4A4A6895-1233-D4D3-ECD3-E17D284857B1}"/>
              </a:ext>
            </a:extLst>
          </p:cNvPr>
          <p:cNvSpPr>
            <a:spLocks noGrp="1"/>
          </p:cNvSpPr>
          <p:nvPr>
            <p:ph type="sldNum" sz="quarter" idx="12"/>
          </p:nvPr>
        </p:nvSpPr>
        <p:spPr/>
        <p:txBody>
          <a:bodyPr/>
          <a:lstStyle/>
          <a:p>
            <a:fld id="{B2DC25EE-239B-4C5F-AAD1-255A7D5F1EE2}" type="slidenum">
              <a:rPr lang="en-US" smtClean="0"/>
              <a:t>5</a:t>
            </a:fld>
            <a:endParaRPr lang="en-US" dirty="0"/>
          </a:p>
        </p:txBody>
      </p:sp>
    </p:spTree>
    <p:extLst>
      <p:ext uri="{BB962C8B-B14F-4D97-AF65-F5344CB8AC3E}">
        <p14:creationId xmlns:p14="http://schemas.microsoft.com/office/powerpoint/2010/main" val="39651474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CFD1279-5596-E3B0-FFCF-31B56A56C935}"/>
              </a:ext>
            </a:extLst>
          </p:cNvPr>
          <p:cNvSpPr>
            <a:spLocks noGrp="1"/>
          </p:cNvSpPr>
          <p:nvPr>
            <p:ph type="title"/>
          </p:nvPr>
        </p:nvSpPr>
        <p:spPr/>
        <p:txBody>
          <a:bodyPr>
            <a:normAutofit/>
          </a:bodyPr>
          <a:lstStyle/>
          <a:p>
            <a:r>
              <a:rPr lang="fr-FR" sz="1400" b="1" dirty="0">
                <a:solidFill>
                  <a:srgbClr val="5D779B"/>
                </a:solidFill>
                <a:effectLst/>
                <a:latin typeface="Calibri" panose="020F0502020204030204" pitchFamily="34" charset="0"/>
                <a:ea typeface="Century Schoolbook" panose="02040604050505020304" pitchFamily="18" charset="0"/>
                <a:cs typeface="Calibri" panose="020F0502020204030204" pitchFamily="34" charset="0"/>
              </a:rPr>
              <a:t>Objectifs pédagogiques de la formation</a:t>
            </a:r>
            <a:br>
              <a:rPr lang="fr-FR" sz="1400" dirty="0">
                <a:effectLst/>
                <a:latin typeface="Calibri" panose="020F0502020204030204" pitchFamily="34" charset="0"/>
                <a:ea typeface="Century Schoolbook" panose="02040604050505020304" pitchFamily="18" charset="0"/>
                <a:cs typeface="Calibri" panose="020F0502020204030204" pitchFamily="34" charset="0"/>
              </a:rPr>
            </a:br>
            <a:endParaRPr lang="fr-FR" sz="1400" dirty="0">
              <a:latin typeface="Calibri" panose="020F0502020204030204" pitchFamily="34" charset="0"/>
              <a:cs typeface="Calibri" panose="020F0502020204030204" pitchFamily="34" charset="0"/>
            </a:endParaRPr>
          </a:p>
        </p:txBody>
      </p:sp>
      <p:sp>
        <p:nvSpPr>
          <p:cNvPr id="3" name="Espace réservé du contenu 2">
            <a:extLst>
              <a:ext uri="{FF2B5EF4-FFF2-40B4-BE49-F238E27FC236}">
                <a16:creationId xmlns:a16="http://schemas.microsoft.com/office/drawing/2014/main" id="{56952049-7EE9-1122-BF58-31A81A8A5D6B}"/>
              </a:ext>
            </a:extLst>
          </p:cNvPr>
          <p:cNvSpPr>
            <a:spLocks noGrp="1"/>
          </p:cNvSpPr>
          <p:nvPr>
            <p:ph idx="1"/>
          </p:nvPr>
        </p:nvSpPr>
        <p:spPr>
          <a:xfrm>
            <a:off x="4572000" y="0"/>
            <a:ext cx="4572000" cy="6858000"/>
          </a:xfrm>
        </p:spPr>
        <p:txBody>
          <a:bodyPr>
            <a:normAutofit fontScale="32500" lnSpcReduction="20000"/>
          </a:bodyPr>
          <a:lstStyle/>
          <a:p>
            <a:pPr marL="0" lvl="0" indent="0" fontAlgn="base">
              <a:lnSpc>
                <a:spcPct val="120000"/>
              </a:lnSpc>
              <a:buClr>
                <a:srgbClr val="000000"/>
              </a:buClr>
              <a:buNone/>
            </a:pPr>
            <a:endParaRPr lang="fr-FR" sz="5600" dirty="0">
              <a:solidFill>
                <a:srgbClr val="535356"/>
              </a:solidFill>
              <a:effectLst/>
              <a:latin typeface="Calibri" panose="020F0502020204030204" pitchFamily="34" charset="0"/>
              <a:ea typeface="Times New Roman" panose="02020603050405020304" pitchFamily="18" charset="0"/>
              <a:cs typeface="Calibri" panose="020F0502020204030204" pitchFamily="34" charset="0"/>
            </a:endParaRPr>
          </a:p>
          <a:p>
            <a:pPr lvl="0" fontAlgn="base">
              <a:lnSpc>
                <a:spcPct val="120000"/>
              </a:lnSpc>
              <a:buClr>
                <a:srgbClr val="000000"/>
              </a:buClr>
              <a:buFont typeface="Wingdings" pitchFamily="2" charset="2"/>
              <a:buChar char="§"/>
            </a:pPr>
            <a:r>
              <a:rPr lang="fr-FR" sz="49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Maitriser parfaitement le déroulement du protocole, spécifique à cette technique corps et visage</a:t>
            </a:r>
          </a:p>
          <a:p>
            <a:pPr lvl="0" fontAlgn="base">
              <a:buClr>
                <a:srgbClr val="000000"/>
              </a:buClr>
              <a:buFont typeface="Wingdings" pitchFamily="2" charset="2"/>
              <a:buChar char="§"/>
            </a:pPr>
            <a:r>
              <a:rPr lang="fr-FR" sz="49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Connaissance anatomique et physiologique.</a:t>
            </a:r>
          </a:p>
          <a:p>
            <a:pPr lvl="0" fontAlgn="base">
              <a:buClr>
                <a:srgbClr val="000000"/>
              </a:buClr>
              <a:buFont typeface="Wingdings" pitchFamily="2" charset="2"/>
              <a:buChar char="§"/>
            </a:pPr>
            <a:r>
              <a:rPr lang="fr-FR" sz="49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Accueillir les clients, identifier ses besoins.</a:t>
            </a:r>
          </a:p>
          <a:p>
            <a:pPr lvl="0" fontAlgn="base">
              <a:buClr>
                <a:srgbClr val="000000"/>
              </a:buClr>
              <a:buFont typeface="Wingdings" pitchFamily="2" charset="2"/>
              <a:buChar char="§"/>
            </a:pPr>
            <a:r>
              <a:rPr lang="fr-FR" sz="49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Informer le client des indications et contre-indications de ce type de prestation.</a:t>
            </a:r>
          </a:p>
          <a:p>
            <a:pPr lvl="0" fontAlgn="base">
              <a:buClr>
                <a:schemeClr val="tx1"/>
              </a:buClr>
              <a:buFont typeface="Wingdings" pitchFamily="2" charset="2"/>
              <a:buChar char="§"/>
            </a:pPr>
            <a:r>
              <a:rPr lang="fr-FR" sz="49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Identifier par un questionnaire spécifique les besoins réels en relation avec le profil du   client.</a:t>
            </a:r>
          </a:p>
          <a:p>
            <a:pPr lvl="0" fontAlgn="base">
              <a:buClr>
                <a:srgbClr val="000000"/>
              </a:buClr>
              <a:buFont typeface="Wingdings" pitchFamily="2" charset="2"/>
              <a:buChar char="§"/>
            </a:pPr>
            <a:r>
              <a:rPr lang="fr-FR" sz="49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Informer le client des possibilités et des limites liées cette technique.</a:t>
            </a:r>
          </a:p>
          <a:p>
            <a:pPr lvl="0" algn="just" fontAlgn="base">
              <a:buClr>
                <a:srgbClr val="000000"/>
              </a:buClr>
              <a:buFont typeface="Wingdings" pitchFamily="2" charset="2"/>
              <a:buChar char="§"/>
            </a:pPr>
            <a:r>
              <a:rPr lang="fr-FR" sz="49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Adapter le protocole en fonction de la demande et du profil de client.</a:t>
            </a:r>
          </a:p>
          <a:p>
            <a:pPr lvl="0" algn="just" fontAlgn="base">
              <a:buClr>
                <a:srgbClr val="000000"/>
              </a:buClr>
              <a:buFont typeface="Wingdings" pitchFamily="2" charset="2"/>
              <a:buChar char="§"/>
            </a:pPr>
            <a:r>
              <a:rPr lang="fr-FR" sz="49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Appréhender un langage professionnel et précis que nécessite la technique.</a:t>
            </a:r>
          </a:p>
          <a:p>
            <a:pPr lvl="0" algn="just" fontAlgn="base">
              <a:buClr>
                <a:srgbClr val="000000"/>
              </a:buClr>
              <a:buFont typeface="Wingdings" pitchFamily="2" charset="2"/>
              <a:buChar char="§"/>
            </a:pPr>
            <a:r>
              <a:rPr lang="fr-FR" sz="49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Assurer le suivi de la clientèle.</a:t>
            </a:r>
          </a:p>
          <a:p>
            <a:pPr lvl="0" algn="just" fontAlgn="base">
              <a:lnSpc>
                <a:spcPct val="170000"/>
              </a:lnSpc>
              <a:buClr>
                <a:srgbClr val="000000"/>
              </a:buClr>
              <a:buFont typeface="Wingdings" pitchFamily="2" charset="2"/>
              <a:buChar char="§"/>
            </a:pPr>
            <a:r>
              <a:rPr lang="fr-FR" sz="49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Apprendre à communiquer avec tous les réseaux professionnels en adéquation avec cette approche corporelle complémentaire type : médecins (toutes catégories confondus) para médicaux, ostéopathe, naturopathe, diététiciens etc.</a:t>
            </a:r>
          </a:p>
          <a:p>
            <a:endParaRPr lang="fr-FR" sz="5600" dirty="0">
              <a:solidFill>
                <a:srgbClr val="002060"/>
              </a:solidFill>
              <a:effectLst/>
              <a:latin typeface="Calibri" panose="020F0502020204030204" pitchFamily="34" charset="0"/>
              <a:ea typeface="Century Schoolbook" panose="02040604050505020304" pitchFamily="18" charset="0"/>
              <a:cs typeface="Calibri" panose="020F0502020204030204" pitchFamily="34" charset="0"/>
            </a:endParaRPr>
          </a:p>
        </p:txBody>
      </p:sp>
      <p:sp>
        <p:nvSpPr>
          <p:cNvPr id="4" name="Espace réservé du texte 3">
            <a:extLst>
              <a:ext uri="{FF2B5EF4-FFF2-40B4-BE49-F238E27FC236}">
                <a16:creationId xmlns:a16="http://schemas.microsoft.com/office/drawing/2014/main" id="{31B54E54-FE00-2A9B-49B9-8B0574664B31}"/>
              </a:ext>
            </a:extLst>
          </p:cNvPr>
          <p:cNvSpPr>
            <a:spLocks noGrp="1"/>
          </p:cNvSpPr>
          <p:nvPr>
            <p:ph type="body" sz="half" idx="2"/>
          </p:nvPr>
        </p:nvSpPr>
        <p:spPr/>
        <p:txBody>
          <a:bodyPr/>
          <a:lstStyle/>
          <a:p>
            <a:endParaRPr lang="fr-FR" dirty="0"/>
          </a:p>
        </p:txBody>
      </p:sp>
    </p:spTree>
    <p:extLst>
      <p:ext uri="{BB962C8B-B14F-4D97-AF65-F5344CB8AC3E}">
        <p14:creationId xmlns:p14="http://schemas.microsoft.com/office/powerpoint/2010/main" val="4027116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C327E4A-75B1-6C13-3EFC-FEB5E6894641}"/>
              </a:ext>
            </a:extLst>
          </p:cNvPr>
          <p:cNvSpPr>
            <a:spLocks noGrp="1"/>
          </p:cNvSpPr>
          <p:nvPr>
            <p:ph type="title"/>
          </p:nvPr>
        </p:nvSpPr>
        <p:spPr>
          <a:xfrm>
            <a:off x="640703" y="2243830"/>
            <a:ext cx="3290594" cy="943508"/>
          </a:xfrm>
        </p:spPr>
        <p:txBody>
          <a:bodyPr>
            <a:normAutofit fontScale="90000"/>
          </a:bodyPr>
          <a:lstStyle/>
          <a:p>
            <a:pPr marL="285750" indent="-285750">
              <a:buFont typeface="Wingdings" pitchFamily="2" charset="2"/>
              <a:buChar char="Ø"/>
            </a:pPr>
            <a:r>
              <a:rPr lang="fr-FR" sz="1600" b="1" dirty="0">
                <a:solidFill>
                  <a:srgbClr val="5D779B"/>
                </a:solidFill>
                <a:effectLst/>
                <a:latin typeface="Calibri" panose="020F0502020204030204" pitchFamily="34" charset="0"/>
                <a:ea typeface="Century Schoolbook" panose="02040604050505020304" pitchFamily="18" charset="0"/>
                <a:cs typeface="Calibri" panose="020F0502020204030204" pitchFamily="34" charset="0"/>
              </a:rPr>
              <a:t>Compétences attestées </a:t>
            </a:r>
            <a:br>
              <a:rPr lang="fr-FR" sz="1600" dirty="0">
                <a:effectLst/>
                <a:latin typeface="Calibri" panose="020F0502020204030204" pitchFamily="34" charset="0"/>
                <a:ea typeface="Century Schoolbook" panose="02040604050505020304" pitchFamily="18" charset="0"/>
                <a:cs typeface="Calibri" panose="020F0502020204030204" pitchFamily="34" charset="0"/>
              </a:rPr>
            </a:br>
            <a:endParaRPr lang="fr-FR" sz="1600" dirty="0">
              <a:latin typeface="Calibri" panose="020F0502020204030204" pitchFamily="34" charset="0"/>
              <a:cs typeface="Calibri" panose="020F0502020204030204" pitchFamily="34" charset="0"/>
            </a:endParaRPr>
          </a:p>
        </p:txBody>
      </p:sp>
      <p:sp>
        <p:nvSpPr>
          <p:cNvPr id="3" name="Espace réservé du contenu 2">
            <a:extLst>
              <a:ext uri="{FF2B5EF4-FFF2-40B4-BE49-F238E27FC236}">
                <a16:creationId xmlns:a16="http://schemas.microsoft.com/office/drawing/2014/main" id="{DBEE75E3-CFED-7CE7-01DE-DF6139A9B24E}"/>
              </a:ext>
            </a:extLst>
          </p:cNvPr>
          <p:cNvSpPr>
            <a:spLocks noGrp="1"/>
          </p:cNvSpPr>
          <p:nvPr>
            <p:ph idx="1"/>
          </p:nvPr>
        </p:nvSpPr>
        <p:spPr>
          <a:xfrm>
            <a:off x="4572000" y="0"/>
            <a:ext cx="4572000" cy="6858000"/>
          </a:xfrm>
        </p:spPr>
        <p:txBody>
          <a:bodyPr>
            <a:normAutofit fontScale="25000" lnSpcReduction="20000"/>
          </a:bodyPr>
          <a:lstStyle/>
          <a:p>
            <a:pPr marL="0" indent="0" algn="ctr">
              <a:lnSpc>
                <a:spcPct val="150000"/>
              </a:lnSpc>
              <a:buNone/>
            </a:pPr>
            <a:r>
              <a:rPr lang="fr-FR" sz="1800" b="1" u="none" strike="noStrike" dirty="0">
                <a:solidFill>
                  <a:srgbClr val="000000"/>
                </a:solidFill>
                <a:effectLst/>
                <a:latin typeface="Century Schoolbook" panose="02040604050505020304" pitchFamily="18" charset="0"/>
                <a:ea typeface="Century Schoolbook" panose="02040604050505020304" pitchFamily="18" charset="0"/>
                <a:cs typeface="Century Schoolbook" panose="02040604050505020304" pitchFamily="18" charset="0"/>
              </a:rPr>
              <a:t> </a:t>
            </a:r>
            <a:endParaRPr lang="fr-FR" sz="1800" dirty="0">
              <a:effectLst/>
              <a:latin typeface="Century Schoolbook" panose="02040604050505020304" pitchFamily="18" charset="0"/>
              <a:ea typeface="Century Schoolbook" panose="02040604050505020304" pitchFamily="18" charset="0"/>
              <a:cs typeface="Times New Roman" panose="02020603050405020304" pitchFamily="18" charset="0"/>
            </a:endParaRPr>
          </a:p>
          <a:p>
            <a:pPr lvl="0">
              <a:lnSpc>
                <a:spcPct val="150000"/>
              </a:lnSpc>
              <a:spcAft>
                <a:spcPts val="800"/>
              </a:spcAft>
              <a:buClr>
                <a:schemeClr val="tx1"/>
              </a:buClr>
              <a:buFont typeface="Wingdings" pitchFamily="2" charset="2"/>
              <a:buChar char="q"/>
              <a:tabLst>
                <a:tab pos="90170" algn="l"/>
              </a:tabLst>
            </a:pPr>
            <a:r>
              <a:rPr lang="fr-FR" sz="5600" dirty="0">
                <a:solidFill>
                  <a:srgbClr val="002060"/>
                </a:solidFill>
                <a:effectLst/>
                <a:latin typeface="Calibri" panose="020F0502020204030204" pitchFamily="34" charset="0"/>
                <a:ea typeface="Century Schoolbook" panose="02040604050505020304" pitchFamily="18" charset="0"/>
                <a:cs typeface="Calibri" panose="020F0502020204030204" pitchFamily="34" charset="0"/>
              </a:rPr>
              <a:t>Élaborer un protocole d'accompagnement personnalisé à partir des connaissances sur les différents types de besoins et des différents paramètres liés la santé du client. </a:t>
            </a:r>
          </a:p>
          <a:p>
            <a:pPr lvl="0">
              <a:lnSpc>
                <a:spcPct val="150000"/>
              </a:lnSpc>
              <a:spcAft>
                <a:spcPts val="800"/>
              </a:spcAft>
              <a:buClr>
                <a:schemeClr val="tx1"/>
              </a:buClr>
              <a:buFont typeface="Wingdings" pitchFamily="2" charset="2"/>
              <a:buChar char="q"/>
              <a:tabLst>
                <a:tab pos="90170" algn="l"/>
              </a:tabLst>
            </a:pPr>
            <a:r>
              <a:rPr lang="fr-FR" sz="5600" dirty="0">
                <a:solidFill>
                  <a:srgbClr val="002060"/>
                </a:solidFill>
                <a:effectLst/>
                <a:latin typeface="Calibri" panose="020F0502020204030204" pitchFamily="34" charset="0"/>
                <a:ea typeface="Century Schoolbook" panose="02040604050505020304" pitchFamily="18" charset="0"/>
                <a:cs typeface="Calibri" panose="020F0502020204030204" pitchFamily="34" charset="0"/>
              </a:rPr>
              <a:t>Connaitre les indications et contre-indications de l’application du protocole. </a:t>
            </a:r>
          </a:p>
          <a:p>
            <a:pPr lvl="0" fontAlgn="base">
              <a:lnSpc>
                <a:spcPct val="150000"/>
              </a:lnSpc>
              <a:buClr>
                <a:schemeClr val="tx1"/>
              </a:buClr>
              <a:buFont typeface="Wingdings" pitchFamily="2" charset="2"/>
              <a:buChar char="q"/>
              <a:tabLst>
                <a:tab pos="90170" algn="l"/>
                <a:tab pos="270510" algn="l"/>
              </a:tabLst>
            </a:pPr>
            <a:r>
              <a:rPr lang="fr-FR" sz="5600"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Installer le client en respectant les éventuels inconforts vertébraux, ainsi que le positionnement des jambes et des pieds. </a:t>
            </a:r>
          </a:p>
          <a:p>
            <a:pPr lvl="0">
              <a:lnSpc>
                <a:spcPct val="150000"/>
              </a:lnSpc>
              <a:spcAft>
                <a:spcPts val="800"/>
              </a:spcAft>
              <a:buClr>
                <a:schemeClr val="tx1"/>
              </a:buClr>
              <a:buFont typeface="Wingdings" pitchFamily="2" charset="2"/>
              <a:buChar char="q"/>
              <a:tabLst>
                <a:tab pos="90170" algn="l"/>
              </a:tabLst>
            </a:pPr>
            <a:r>
              <a:rPr lang="fr-FR" sz="5600" dirty="0">
                <a:solidFill>
                  <a:srgbClr val="002060"/>
                </a:solidFill>
                <a:effectLst/>
                <a:latin typeface="Calibri" panose="020F0502020204030204" pitchFamily="34" charset="0"/>
                <a:ea typeface="Century Schoolbook" panose="02040604050505020304" pitchFamily="18" charset="0"/>
                <a:cs typeface="Calibri" panose="020F0502020204030204" pitchFamily="34" charset="0"/>
              </a:rPr>
              <a:t>Identifier les différents types de tissus cutanés. </a:t>
            </a:r>
          </a:p>
          <a:p>
            <a:pPr lvl="0">
              <a:lnSpc>
                <a:spcPct val="150000"/>
              </a:lnSpc>
              <a:spcAft>
                <a:spcPts val="800"/>
              </a:spcAft>
              <a:buClr>
                <a:schemeClr val="tx1"/>
              </a:buClr>
              <a:buFont typeface="Wingdings" pitchFamily="2" charset="2"/>
              <a:buChar char="q"/>
              <a:tabLst>
                <a:tab pos="90170" algn="l"/>
              </a:tabLst>
            </a:pPr>
            <a:r>
              <a:rPr lang="fr-FR" sz="5600" dirty="0">
                <a:solidFill>
                  <a:srgbClr val="002060"/>
                </a:solidFill>
                <a:effectLst/>
                <a:latin typeface="Calibri" panose="020F0502020204030204" pitchFamily="34" charset="0"/>
                <a:ea typeface="Century Schoolbook" panose="02040604050505020304" pitchFamily="18" charset="0"/>
                <a:cs typeface="Calibri" panose="020F0502020204030204" pitchFamily="34" charset="0"/>
              </a:rPr>
              <a:t>Effectuer un protocole drainant corporel du corps, du visage et du cuir chevelu. </a:t>
            </a:r>
          </a:p>
          <a:p>
            <a:pPr lvl="0">
              <a:lnSpc>
                <a:spcPct val="150000"/>
              </a:lnSpc>
              <a:spcAft>
                <a:spcPts val="800"/>
              </a:spcAft>
              <a:buClr>
                <a:schemeClr val="tx1"/>
              </a:buClr>
              <a:buFont typeface="Wingdings" pitchFamily="2" charset="2"/>
              <a:buChar char="q"/>
              <a:tabLst>
                <a:tab pos="90170" algn="l"/>
              </a:tabLst>
            </a:pPr>
            <a:r>
              <a:rPr lang="fr-FR" sz="5600" dirty="0">
                <a:solidFill>
                  <a:srgbClr val="002060"/>
                </a:solidFill>
                <a:effectLst/>
                <a:latin typeface="Calibri" panose="020F0502020204030204" pitchFamily="34" charset="0"/>
                <a:ea typeface="Century Schoolbook" panose="02040604050505020304" pitchFamily="18" charset="0"/>
                <a:cs typeface="Calibri" panose="020F0502020204030204" pitchFamily="34" charset="0"/>
              </a:rPr>
              <a:t>Indiquer les différents exercices ou conseils alimentaires pour maximiser les résultats. </a:t>
            </a:r>
          </a:p>
          <a:p>
            <a:pPr lvl="0">
              <a:lnSpc>
                <a:spcPct val="150000"/>
              </a:lnSpc>
              <a:spcAft>
                <a:spcPts val="800"/>
              </a:spcAft>
              <a:buClr>
                <a:schemeClr val="tx1"/>
              </a:buClr>
              <a:buFont typeface="Wingdings" pitchFamily="2" charset="2"/>
              <a:buChar char="q"/>
              <a:tabLst>
                <a:tab pos="90170" algn="l"/>
              </a:tabLst>
            </a:pPr>
            <a:r>
              <a:rPr lang="fr-FR" sz="5600" dirty="0">
                <a:solidFill>
                  <a:srgbClr val="002060"/>
                </a:solidFill>
                <a:effectLst/>
                <a:latin typeface="Calibri" panose="020F0502020204030204" pitchFamily="34" charset="0"/>
                <a:ea typeface="Century Schoolbook" panose="02040604050505020304" pitchFamily="18" charset="0"/>
                <a:cs typeface="Calibri" panose="020F0502020204030204" pitchFamily="34" charset="0"/>
              </a:rPr>
              <a:t> Réaliser l’ensemble des manœuvres en utilisant le mouvement du corps pour une impression de la main sur le tissu cutané précise et légère.</a:t>
            </a:r>
          </a:p>
          <a:p>
            <a:pPr lvl="0">
              <a:lnSpc>
                <a:spcPct val="107000"/>
              </a:lnSpc>
              <a:spcAft>
                <a:spcPts val="800"/>
              </a:spcAft>
              <a:buClr>
                <a:schemeClr val="tx1"/>
              </a:buClr>
              <a:buFont typeface="Wingdings" pitchFamily="2" charset="2"/>
              <a:buChar char="q"/>
              <a:tabLst>
                <a:tab pos="90170" algn="l"/>
              </a:tabLst>
            </a:pPr>
            <a:r>
              <a:rPr lang="fr-FR" sz="5600" dirty="0">
                <a:solidFill>
                  <a:srgbClr val="002060"/>
                </a:solidFill>
                <a:effectLst/>
                <a:latin typeface="Calibri" panose="020F0502020204030204" pitchFamily="34" charset="0"/>
                <a:ea typeface="Century Schoolbook" panose="02040604050505020304" pitchFamily="18" charset="0"/>
                <a:cs typeface="Calibri" panose="020F0502020204030204" pitchFamily="34" charset="0"/>
              </a:rPr>
              <a:t>Effectuer un bilan avant et après séance.</a:t>
            </a:r>
          </a:p>
          <a:p>
            <a:endParaRPr lang="fr-FR" dirty="0"/>
          </a:p>
        </p:txBody>
      </p:sp>
    </p:spTree>
    <p:extLst>
      <p:ext uri="{BB962C8B-B14F-4D97-AF65-F5344CB8AC3E}">
        <p14:creationId xmlns:p14="http://schemas.microsoft.com/office/powerpoint/2010/main" val="39698844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1D60BAA-B28A-F4AB-41EF-A64C12B51EB7}"/>
              </a:ext>
            </a:extLst>
          </p:cNvPr>
          <p:cNvSpPr>
            <a:spLocks noGrp="1"/>
          </p:cNvSpPr>
          <p:nvPr>
            <p:ph type="title"/>
          </p:nvPr>
        </p:nvSpPr>
        <p:spPr>
          <a:xfrm>
            <a:off x="480060" y="1114047"/>
            <a:ext cx="3611880" cy="1198079"/>
          </a:xfrm>
        </p:spPr>
        <p:txBody>
          <a:bodyPr>
            <a:normAutofit fontScale="90000"/>
          </a:bodyPr>
          <a:lstStyle/>
          <a:p>
            <a:pPr marL="342900" lvl="0" indent="-342900" algn="l"/>
            <a:br>
              <a:rPr lang="fr-FR" sz="1400" b="1" i="1" dirty="0">
                <a:solidFill>
                  <a:srgbClr val="67778B"/>
                </a:solidFill>
                <a:effectLst/>
                <a:latin typeface="Calibri" panose="020F0502020204030204" pitchFamily="34" charset="0"/>
                <a:ea typeface="Times New Roman" panose="02020603050405020304" pitchFamily="18" charset="0"/>
                <a:cs typeface="Calibri" panose="020F0502020204030204" pitchFamily="34" charset="0"/>
              </a:rPr>
            </a:br>
            <a:r>
              <a:rPr lang="fr-FR" sz="1400" b="1" i="1" spc="0" dirty="0">
                <a:solidFill>
                  <a:srgbClr val="67778B"/>
                </a:solidFill>
                <a:effectLst/>
                <a:latin typeface="Calibri" panose="020F0502020204030204" pitchFamily="34" charset="0"/>
                <a:ea typeface="Times New Roman" panose="02020603050405020304" pitchFamily="18" charset="0"/>
                <a:cs typeface="Calibri" panose="020F0502020204030204" pitchFamily="34" charset="0"/>
              </a:rPr>
              <a:t>Dispositif de prise en compte des personnes en situation de handicap pour la certification</a:t>
            </a:r>
            <a:br>
              <a:rPr lang="fr-FR" sz="1400" spc="0" dirty="0">
                <a:solidFill>
                  <a:srgbClr val="67778B"/>
                </a:solidFill>
                <a:effectLst/>
                <a:latin typeface="Calibri" panose="020F0502020204030204" pitchFamily="34" charset="0"/>
                <a:ea typeface="Times New Roman" panose="02020603050405020304" pitchFamily="18" charset="0"/>
                <a:cs typeface="Calibri" panose="020F0502020204030204" pitchFamily="34" charset="0"/>
              </a:rPr>
            </a:br>
            <a:r>
              <a:rPr lang="fr-FR" sz="1400" b="1" strike="noStrike" spc="0" dirty="0">
                <a:solidFill>
                  <a:srgbClr val="67778B"/>
                </a:solidFill>
                <a:effectLst/>
                <a:highlight>
                  <a:srgbClr val="D3D3D3"/>
                </a:highlight>
                <a:latin typeface="Calibri" panose="020F0502020204030204" pitchFamily="34" charset="0"/>
                <a:ea typeface="Century Schoolbook" panose="02040604050505020304" pitchFamily="18" charset="0"/>
                <a:cs typeface="Calibri" panose="020F0502020204030204" pitchFamily="34" charset="0"/>
              </a:rPr>
              <a:t> </a:t>
            </a:r>
            <a:br>
              <a:rPr lang="fr-FR" sz="1400" spc="0" dirty="0">
                <a:solidFill>
                  <a:srgbClr val="67778B"/>
                </a:solidFill>
                <a:effectLst/>
                <a:latin typeface="Calibri" panose="020F0502020204030204" pitchFamily="34" charset="0"/>
                <a:ea typeface="Century Schoolbook" panose="02040604050505020304" pitchFamily="18" charset="0"/>
                <a:cs typeface="Calibri" panose="020F0502020204030204" pitchFamily="34" charset="0"/>
              </a:rPr>
            </a:br>
            <a:endParaRPr lang="fr-FR" sz="1400" spc="0" dirty="0">
              <a:solidFill>
                <a:srgbClr val="67778B"/>
              </a:solidFill>
              <a:latin typeface="Calibri" panose="020F0502020204030204" pitchFamily="34" charset="0"/>
              <a:cs typeface="Calibri" panose="020F0502020204030204" pitchFamily="34" charset="0"/>
            </a:endParaRPr>
          </a:p>
        </p:txBody>
      </p:sp>
      <p:sp>
        <p:nvSpPr>
          <p:cNvPr id="3" name="Espace réservé du contenu 2">
            <a:extLst>
              <a:ext uri="{FF2B5EF4-FFF2-40B4-BE49-F238E27FC236}">
                <a16:creationId xmlns:a16="http://schemas.microsoft.com/office/drawing/2014/main" id="{9ACEC247-EABF-6040-4A3B-8274F0CDCDA3}"/>
              </a:ext>
            </a:extLst>
          </p:cNvPr>
          <p:cNvSpPr>
            <a:spLocks noGrp="1"/>
          </p:cNvSpPr>
          <p:nvPr>
            <p:ph idx="1"/>
          </p:nvPr>
        </p:nvSpPr>
        <p:spPr>
          <a:xfrm>
            <a:off x="4663440" y="1"/>
            <a:ext cx="4480560" cy="6857999"/>
          </a:xfrm>
        </p:spPr>
        <p:txBody>
          <a:bodyPr>
            <a:normAutofit fontScale="92500"/>
          </a:bodyPr>
          <a:lstStyle/>
          <a:p>
            <a:r>
              <a:rPr lang="fr-FR" sz="1400" b="1" dirty="0">
                <a:solidFill>
                  <a:srgbClr val="002060"/>
                </a:solidFill>
                <a:effectLst/>
                <a:latin typeface="Calibri" panose="020F0502020204030204" pitchFamily="34" charset="0"/>
                <a:ea typeface="Century Schoolbook" panose="02040604050505020304" pitchFamily="18" charset="0"/>
                <a:cs typeface="Calibri" panose="020F0502020204030204" pitchFamily="34" charset="0"/>
              </a:rPr>
              <a:t>Formation accessible aux personnes en situation de handicap (modalités définies avec le demandeur lors de l’inscription)</a:t>
            </a:r>
            <a:endParaRPr lang="fr-FR" sz="1400" dirty="0">
              <a:solidFill>
                <a:srgbClr val="002060"/>
              </a:solidFill>
              <a:effectLst/>
              <a:latin typeface="Calibri" panose="020F0502020204030204" pitchFamily="34" charset="0"/>
              <a:ea typeface="Century Schoolbook" panose="02040604050505020304" pitchFamily="18" charset="0"/>
              <a:cs typeface="Calibri" panose="020F0502020204030204" pitchFamily="34" charset="0"/>
            </a:endParaRPr>
          </a:p>
          <a:p>
            <a:r>
              <a:rPr lang="fr-FR" sz="1400" b="1" dirty="0">
                <a:solidFill>
                  <a:srgbClr val="002060"/>
                </a:solidFill>
                <a:effectLst/>
                <a:latin typeface="Calibri" panose="020F0502020204030204" pitchFamily="34" charset="0"/>
                <a:ea typeface="Century Schoolbook" panose="02040604050505020304" pitchFamily="18" charset="0"/>
                <a:cs typeface="Calibri" panose="020F0502020204030204" pitchFamily="34" charset="0"/>
              </a:rPr>
              <a:t>Lieux de formation conforme aux normes en vigueurs.</a:t>
            </a:r>
            <a:endParaRPr kumimoji="0" lang="fr-FR" altLang="fr-FR" sz="1400" i="0" u="none" strike="noStrike" cap="none" normalizeH="0" baseline="0" dirty="0">
              <a:ln>
                <a:noFill/>
              </a:ln>
              <a:solidFill>
                <a:srgbClr val="8D0000"/>
              </a:solidFill>
              <a:effectLst/>
              <a:latin typeface="Calibri" panose="020F0502020204030204" pitchFamily="34" charset="0"/>
              <a:ea typeface="Century Schoolbook" panose="02040604050505020304" pitchFamily="18" charset="0"/>
              <a:cs typeface="Calibri" panose="020F0502020204030204" pitchFamily="34" charset="0"/>
            </a:endParaRPr>
          </a:p>
          <a:p>
            <a:pPr marL="0" indent="0">
              <a:buNone/>
            </a:pPr>
            <a:r>
              <a:rPr kumimoji="0" lang="fr-FR" altLang="fr-FR" sz="1400" i="0" u="none" strike="noStrike" cap="none" normalizeH="0" baseline="0" dirty="0">
                <a:ln>
                  <a:noFill/>
                </a:ln>
                <a:solidFill>
                  <a:srgbClr val="8D0000"/>
                </a:solidFill>
                <a:effectLst/>
                <a:latin typeface="Calibri" panose="020F0502020204030204" pitchFamily="34" charset="0"/>
                <a:ea typeface="Century Schoolbook" panose="02040604050505020304" pitchFamily="18" charset="0"/>
                <a:cs typeface="Calibri" panose="020F0502020204030204" pitchFamily="34" charset="0"/>
              </a:rPr>
              <a:t>La Ressource Handicap Formation Ile-de-France</a:t>
            </a:r>
            <a:endParaRPr kumimoji="0" lang="fr-FR" altLang="fr-FR" sz="140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a:p>
            <a:pPr marL="0" indent="0">
              <a:buNone/>
            </a:pPr>
            <a:r>
              <a:rPr kumimoji="0" lang="fr-FR" altLang="fr-FR" sz="1400" b="1" i="0" u="none" strike="noStrike" cap="none" normalizeH="0" baseline="0" dirty="0">
                <a:ln>
                  <a:noFill/>
                </a:ln>
                <a:solidFill>
                  <a:srgbClr val="002060"/>
                </a:solidFill>
                <a:effectLst/>
                <a:latin typeface="Calibri" panose="020F0502020204030204" pitchFamily="34" charset="0"/>
                <a:ea typeface="Century Schoolbook" panose="02040604050505020304" pitchFamily="18" charset="0"/>
                <a:cs typeface="Calibri" panose="020F0502020204030204" pitchFamily="34" charset="0"/>
              </a:rPr>
              <a:t>*</a:t>
            </a:r>
            <a:r>
              <a:rPr kumimoji="0" lang="fr-FR" altLang="fr-FR" sz="1200" b="1" i="0" u="none" strike="noStrike" cap="none" normalizeH="0" baseline="0" dirty="0">
                <a:ln>
                  <a:noFill/>
                </a:ln>
                <a:solidFill>
                  <a:srgbClr val="002060"/>
                </a:solidFill>
                <a:effectLst/>
                <a:latin typeface="Calibri" panose="020F0502020204030204" pitchFamily="34" charset="0"/>
                <a:ea typeface="Century Schoolbook" panose="02040604050505020304" pitchFamily="18" charset="0"/>
                <a:cs typeface="Calibri" panose="020F0502020204030204" pitchFamily="34" charset="0"/>
              </a:rPr>
              <a:t>Nous vous informons que l'Agefiph a mis en place un nouveau service sécurisé de dépôt en ligne de demande d'aide financière ou de justificatif complémentaire à cette adresse </a:t>
            </a:r>
          </a:p>
          <a:p>
            <a:pPr marL="0" indent="0">
              <a:buNone/>
            </a:pPr>
            <a:r>
              <a:rPr lang="fr-FR" sz="1200" b="1" dirty="0">
                <a:solidFill>
                  <a:srgbClr val="000000"/>
                </a:solidFill>
                <a:effectLst/>
                <a:latin typeface="Calibri" panose="020F0502020204030204" pitchFamily="34" charset="0"/>
                <a:ea typeface="Century Schoolbook" panose="02040604050505020304" pitchFamily="18" charset="0"/>
                <a:cs typeface="Calibri" panose="020F0502020204030204" pitchFamily="34" charset="0"/>
              </a:rPr>
              <a:t> </a:t>
            </a:r>
            <a:r>
              <a:rPr lang="fr-FR" sz="1200" b="1" u="sng" dirty="0">
                <a:solidFill>
                  <a:srgbClr val="0070C0"/>
                </a:solidFill>
                <a:effectLst/>
                <a:latin typeface="Calibri" panose="020F0502020204030204" pitchFamily="34" charset="0"/>
                <a:ea typeface="Century Schoolbook" panose="02040604050505020304" pitchFamily="18" charset="0"/>
                <a:cs typeface="Calibri" panose="020F0502020204030204" pitchFamily="34" charset="0"/>
                <a:hlinkClick r:id="rId2">
                  <a:extLst>
                    <a:ext uri="{A12FA001-AC4F-418D-AE19-62706E023703}">
                      <ahyp:hlinkClr xmlns:ahyp="http://schemas.microsoft.com/office/drawing/2018/hyperlinkcolor" val="tx"/>
                    </a:ext>
                  </a:extLst>
                </a:hlinkClick>
              </a:rPr>
              <a:t>https://dossiers.agefiph.fr/Teleservice/Depot-de-demande-d-aide-financiere.</a:t>
            </a:r>
            <a:endParaRPr lang="fr-FR" sz="1200" b="1" u="sng" dirty="0">
              <a:solidFill>
                <a:srgbClr val="0070C0"/>
              </a:solidFill>
              <a:effectLst/>
              <a:latin typeface="Calibri" panose="020F0502020204030204" pitchFamily="34" charset="0"/>
              <a:ea typeface="Century Schoolbook" panose="02040604050505020304" pitchFamily="18" charset="0"/>
              <a:cs typeface="Calibri" panose="020F0502020204030204" pitchFamily="34" charset="0"/>
            </a:endParaRPr>
          </a:p>
          <a:p>
            <a:pPr marL="0" indent="0">
              <a:buNone/>
            </a:pPr>
            <a:endParaRPr lang="fr-FR" sz="1200" dirty="0">
              <a:effectLst/>
              <a:latin typeface="Calibri" panose="020F0502020204030204" pitchFamily="34" charset="0"/>
              <a:ea typeface="Century Schoolbook" panose="02040604050505020304" pitchFamily="18" charset="0"/>
              <a:cs typeface="Calibri" panose="020F0502020204030204" pitchFamily="34" charset="0"/>
            </a:endParaRPr>
          </a:p>
          <a:p>
            <a:pPr marL="0" lvl="0" indent="0">
              <a:buNone/>
            </a:pPr>
            <a:r>
              <a:rPr lang="fr-FR" sz="1200" b="1" dirty="0">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AGEFIPH – 192 avenue Aristide Briand 92226 Bagneux   https://</a:t>
            </a:r>
            <a:r>
              <a:rPr lang="fr-FR" sz="1200" b="1" dirty="0" err="1">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www.agefiph.fr</a:t>
            </a:r>
            <a:r>
              <a:rPr lang="fr-FR" sz="1200" b="1">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a:t>
            </a:r>
          </a:p>
          <a:p>
            <a:pPr marL="0" lvl="0" indent="0">
              <a:buNone/>
            </a:pPr>
            <a:r>
              <a:rPr lang="en-US" sz="1200" b="1">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APAJH - https://</a:t>
            </a:r>
            <a:r>
              <a:rPr lang="en-US" sz="1200" b="1" err="1">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www.apajh.org</a:t>
            </a:r>
            <a:r>
              <a:rPr lang="en-US" sz="1200" b="1">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a:t>
            </a:r>
            <a:endParaRPr lang="fr-FR" sz="1200" b="1">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a:p>
            <a:pPr marL="0" lvl="0" indent="0">
              <a:buNone/>
            </a:pPr>
            <a:r>
              <a:rPr lang="fr-FR" sz="1200" b="1">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HAS (Haute Autorité de Santé) - 5 avenue du Stade de France 93218 Saint-Denis - https://</a:t>
            </a:r>
            <a:r>
              <a:rPr lang="fr-FR" sz="1200" b="1" err="1">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www.has-sante.f</a:t>
            </a:r>
            <a:endParaRPr lang="fr-FR" sz="1200" b="1">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a:p>
            <a:pPr marL="0" lvl="0" indent="0">
              <a:buNone/>
            </a:pPr>
            <a:r>
              <a:rPr lang="fr-FR" sz="1200" b="1">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Secrétariat d’État charge des Personnes handicapées – 14 avenue Duquesne 75350 Paris 7 - https://</a:t>
            </a:r>
            <a:r>
              <a:rPr lang="fr-FR" sz="1200" b="1" err="1">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handicap.gouv.fr</a:t>
            </a:r>
            <a:r>
              <a:rPr lang="fr-FR" sz="1200" b="1">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a:t>
            </a:r>
          </a:p>
          <a:p>
            <a:pPr marL="0" lvl="0" indent="0">
              <a:buNone/>
            </a:pPr>
            <a:r>
              <a:rPr lang="fr-FR" sz="1200" b="1">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Légifrance – 26 rue Desaix 75727 Paris 15 - https://</a:t>
            </a:r>
            <a:r>
              <a:rPr lang="fr-FR" sz="1200" b="1" err="1">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www.legifrance.gouv.fr</a:t>
            </a:r>
            <a:endParaRPr lang="fr-FR" sz="1200" b="1">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a:p>
            <a:pPr marL="0" lvl="0" indent="0">
              <a:buNone/>
            </a:pPr>
            <a:r>
              <a:rPr lang="fr-FR" sz="1200" b="1">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Centre de Ressources Multi Handicap – 42 avenue de l’Observatoire 75014 Paris 14 - http://</a:t>
            </a:r>
            <a:r>
              <a:rPr lang="fr-FR" sz="1200" b="1" err="1">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www.crmh.fr</a:t>
            </a:r>
            <a:r>
              <a:rPr lang="fr-FR" sz="1200" b="1">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a:t>
            </a:r>
          </a:p>
          <a:p>
            <a:pPr marL="0" lvl="0" indent="0">
              <a:buNone/>
            </a:pPr>
            <a:r>
              <a:rPr lang="fr-FR" sz="1200" b="1">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Mon Parcours Handicap - https://</a:t>
            </a:r>
            <a:r>
              <a:rPr lang="fr-FR" sz="1200" b="1" err="1">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www.monparcourshandicap.gouv.fr</a:t>
            </a:r>
            <a:r>
              <a:rPr lang="fr-FR" sz="1200" b="1">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a:t>
            </a:r>
          </a:p>
          <a:p>
            <a:pPr marL="0" lvl="0" indent="0">
              <a:buNone/>
            </a:pPr>
            <a:r>
              <a:rPr lang="fr-FR" sz="1200" b="1">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CAP Emploi – 43 Bis rue d’</a:t>
            </a:r>
            <a:r>
              <a:rPr lang="fr-FR" sz="1200" b="1" err="1">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Hautpoul</a:t>
            </a:r>
            <a:r>
              <a:rPr lang="fr-FR" sz="1200" b="1">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 75019 Paris 19 - https://www.capemploi-75.com</a:t>
            </a:r>
          </a:p>
          <a:p>
            <a:pPr marL="0" lvl="0" indent="0">
              <a:buNone/>
            </a:pPr>
            <a:r>
              <a:rPr lang="en-US" sz="1200" b="1">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FIPHFP - http://</a:t>
            </a:r>
            <a:r>
              <a:rPr lang="en-US" sz="1200" b="1" err="1">
                <a:solidFill>
                  <a:srgbClr val="002060"/>
                </a:solidFill>
                <a:effectLst/>
                <a:latin typeface="Calibri" panose="020F0502020204030204" pitchFamily="34" charset="0"/>
                <a:ea typeface="Times New Roman" panose="02020603050405020304" pitchFamily="18" charset="0"/>
                <a:cs typeface="Calibri" panose="020F0502020204030204" pitchFamily="34" charset="0"/>
              </a:rPr>
              <a:t>www.fiphfp.fr</a:t>
            </a:r>
            <a:endParaRPr lang="fr-FR" sz="1200" b="1">
              <a:solidFill>
                <a:srgbClr val="002060"/>
              </a:solidFill>
              <a:effectLst/>
              <a:latin typeface="Calibri" panose="020F0502020204030204" pitchFamily="34" charset="0"/>
              <a:ea typeface="Times New Roman" panose="02020603050405020304" pitchFamily="18" charset="0"/>
              <a:cs typeface="Calibri" panose="020F0502020204030204" pitchFamily="34" charset="0"/>
            </a:endParaRPr>
          </a:p>
          <a:p>
            <a:pPr>
              <a:lnSpc>
                <a:spcPct val="107000"/>
              </a:lnSpc>
              <a:spcAft>
                <a:spcPts val="800"/>
              </a:spcAft>
            </a:pPr>
            <a:r>
              <a:rPr lang="en-US" sz="1200" b="1">
                <a:solidFill>
                  <a:srgbClr val="002060"/>
                </a:solidFill>
                <a:effectLst/>
                <a:latin typeface="Calibri" panose="020F0502020204030204" pitchFamily="34" charset="0"/>
                <a:ea typeface="Century Schoolbook" panose="02040604050505020304" pitchFamily="18" charset="0"/>
                <a:cs typeface="Calibri" panose="020F0502020204030204" pitchFamily="34" charset="0"/>
              </a:rPr>
              <a:t> </a:t>
            </a:r>
            <a:endParaRPr lang="fr-FR" sz="1200" b="1">
              <a:solidFill>
                <a:srgbClr val="002060"/>
              </a:solidFill>
              <a:effectLst/>
              <a:latin typeface="Calibri" panose="020F0502020204030204" pitchFamily="34" charset="0"/>
              <a:ea typeface="Century Schoolbook" panose="02040604050505020304" pitchFamily="18" charset="0"/>
              <a:cs typeface="Calibri" panose="020F0502020204030204" pitchFamily="34" charset="0"/>
            </a:endParaRPr>
          </a:p>
          <a:p>
            <a:pPr marL="0" indent="0">
              <a:buNone/>
            </a:pPr>
            <a:endParaRPr kumimoji="0" lang="fr-FR" altLang="fr-FR" sz="1100" b="1" i="0" u="none" strike="noStrike" cap="none" normalizeH="0" baseline="0">
              <a:ln>
                <a:noFill/>
              </a:ln>
              <a:solidFill>
                <a:srgbClr val="000000"/>
              </a:solidFill>
              <a:effectLst/>
              <a:latin typeface="Calibri" panose="020F0502020204030204" pitchFamily="34" charset="0"/>
              <a:ea typeface="Century Schoolbook" panose="02040604050505020304" pitchFamily="18" charset="0"/>
              <a:cs typeface="Calibri" panose="020F0502020204030204" pitchFamily="34" charset="0"/>
            </a:endParaRPr>
          </a:p>
        </p:txBody>
      </p:sp>
      <p:sp>
        <p:nvSpPr>
          <p:cNvPr id="7" name="Titre 1">
            <a:extLst>
              <a:ext uri="{FF2B5EF4-FFF2-40B4-BE49-F238E27FC236}">
                <a16:creationId xmlns:a16="http://schemas.microsoft.com/office/drawing/2014/main" id="{739D40A9-6A70-F6C4-B953-853ADA52382A}"/>
              </a:ext>
            </a:extLst>
          </p:cNvPr>
          <p:cNvSpPr txBox="1">
            <a:spLocks/>
          </p:cNvSpPr>
          <p:nvPr/>
        </p:nvSpPr>
        <p:spPr bwMode="blackWhite">
          <a:xfrm>
            <a:off x="480060" y="2881774"/>
            <a:ext cx="3611880" cy="1198079"/>
          </a:xfrm>
          <a:prstGeom prst="rect">
            <a:avLst/>
          </a:prstGeom>
          <a:solidFill>
            <a:srgbClr val="FFFFFF"/>
          </a:solidFill>
          <a:ln w="31750" cap="sq">
            <a:solidFill>
              <a:srgbClr val="404040"/>
            </a:solidFill>
            <a:miter lim="800000"/>
          </a:ln>
        </p:spPr>
        <p:txBody>
          <a:bodyPr vert="horz" lIns="182880" tIns="182880" rIns="182880" bIns="182880" rtlCol="0" anchor="ctr" anchorCtr="1">
            <a:noAutofit/>
          </a:bodyPr>
          <a:lstStyle>
            <a:lvl1pPr algn="ctr" defTabSz="914400" rtl="0" eaLnBrk="1" latinLnBrk="0" hangingPunct="1">
              <a:lnSpc>
                <a:spcPct val="90000"/>
              </a:lnSpc>
              <a:spcBef>
                <a:spcPct val="0"/>
              </a:spcBef>
              <a:buNone/>
              <a:defRPr sz="2100" kern="1200" cap="all" spc="200" baseline="0">
                <a:solidFill>
                  <a:srgbClr val="262626"/>
                </a:solidFill>
                <a:latin typeface="+mj-lt"/>
                <a:ea typeface="+mj-ea"/>
                <a:cs typeface="+mj-cs"/>
              </a:defRPr>
            </a:lvl1pPr>
          </a:lstStyle>
          <a:p>
            <a:pPr>
              <a:lnSpc>
                <a:spcPct val="107000"/>
              </a:lnSpc>
              <a:spcAft>
                <a:spcPts val="800"/>
              </a:spcAft>
            </a:pPr>
            <a:r>
              <a:rPr lang="fr-FR" sz="1200" b="1">
                <a:solidFill>
                  <a:srgbClr val="5D779B"/>
                </a:solidFill>
                <a:effectLst/>
                <a:latin typeface="Calibri" panose="020F0502020204030204" pitchFamily="34" charset="0"/>
                <a:ea typeface="Century Schoolbook" panose="02040604050505020304" pitchFamily="18" charset="0"/>
                <a:cs typeface="Calibri" panose="020F0502020204030204" pitchFamily="34" charset="0"/>
              </a:rPr>
              <a:t>Liste des partenaires du territoire susceptible d’apporter leurs conseils pour aider dans la prise en compte des personnes en situations de handicap.</a:t>
            </a:r>
            <a:endParaRPr lang="fr-FR" sz="1200">
              <a:effectLst/>
              <a:latin typeface="Calibri" panose="020F0502020204030204" pitchFamily="34" charset="0"/>
              <a:ea typeface="Century Schoolbook" panose="02040604050505020304" pitchFamily="18" charset="0"/>
              <a:cs typeface="Calibri" panose="020F0502020204030204" pitchFamily="34" charset="0"/>
            </a:endParaRPr>
          </a:p>
        </p:txBody>
      </p:sp>
      <p:sp>
        <p:nvSpPr>
          <p:cNvPr id="12" name="Rectangle 11" descr="Outlook-eqwiklhw.png">
            <a:extLst>
              <a:ext uri="{FF2B5EF4-FFF2-40B4-BE49-F238E27FC236}">
                <a16:creationId xmlns:a16="http://schemas.microsoft.com/office/drawing/2014/main" id="{32C0D2A9-0D13-E975-D8D5-57990B2072E5}"/>
              </a:ext>
            </a:extLst>
          </p:cNvPr>
          <p:cNvSpPr>
            <a:spLocks noChangeAspect="1" noChangeArrowheads="1"/>
          </p:cNvSpPr>
          <p:nvPr/>
        </p:nvSpPr>
        <p:spPr bwMode="auto">
          <a:xfrm>
            <a:off x="0" y="-1"/>
            <a:ext cx="304800" cy="1498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fr-FR">
              <a:latin typeface="Calibri" panose="020F0502020204030204" pitchFamily="34" charset="0"/>
              <a:cs typeface="Calibri" panose="020F0502020204030204" pitchFamily="34" charset="0"/>
            </a:endParaRPr>
          </a:p>
        </p:txBody>
      </p:sp>
      <p:sp>
        <p:nvSpPr>
          <p:cNvPr id="14" name="Titre 1">
            <a:extLst>
              <a:ext uri="{FF2B5EF4-FFF2-40B4-BE49-F238E27FC236}">
                <a16:creationId xmlns:a16="http://schemas.microsoft.com/office/drawing/2014/main" id="{DAF88206-1D1F-B37A-99F2-175C9B426C72}"/>
              </a:ext>
            </a:extLst>
          </p:cNvPr>
          <p:cNvSpPr txBox="1">
            <a:spLocks/>
          </p:cNvSpPr>
          <p:nvPr/>
        </p:nvSpPr>
        <p:spPr bwMode="blackWhite">
          <a:xfrm>
            <a:off x="480060" y="4649501"/>
            <a:ext cx="3611880" cy="1198079"/>
          </a:xfrm>
          <a:prstGeom prst="rect">
            <a:avLst/>
          </a:prstGeom>
          <a:solidFill>
            <a:srgbClr val="FFFFFF"/>
          </a:solidFill>
          <a:ln w="31750" cap="sq">
            <a:solidFill>
              <a:srgbClr val="404040"/>
            </a:solidFill>
            <a:miter lim="800000"/>
          </a:ln>
        </p:spPr>
        <p:txBody>
          <a:bodyPr vert="horz" lIns="182880" tIns="182880" rIns="182880" bIns="182880" rtlCol="0" anchor="ctr" anchorCtr="1">
            <a:noAutofit/>
          </a:bodyPr>
          <a:lstStyle>
            <a:lvl1pPr algn="ctr" defTabSz="914400" rtl="0" eaLnBrk="1" latinLnBrk="0" hangingPunct="1">
              <a:lnSpc>
                <a:spcPct val="90000"/>
              </a:lnSpc>
              <a:spcBef>
                <a:spcPct val="0"/>
              </a:spcBef>
              <a:buNone/>
              <a:defRPr sz="2100" kern="1200" cap="all" spc="200" baseline="0">
                <a:solidFill>
                  <a:srgbClr val="262626"/>
                </a:solidFill>
                <a:latin typeface="+mj-lt"/>
                <a:ea typeface="+mj-ea"/>
                <a:cs typeface="+mj-cs"/>
              </a:defRPr>
            </a:lvl1pPr>
          </a:lstStyle>
          <a:p>
            <a:pPr marL="285750" lvl="0" indent="-285750">
              <a:buFont typeface="Wingdings" pitchFamily="2" charset="2"/>
              <a:buChar char="Ø"/>
            </a:pPr>
            <a:r>
              <a:rPr lang="fr-FR" sz="1400">
                <a:solidFill>
                  <a:srgbClr val="67778B"/>
                </a:solidFill>
                <a:effectLst/>
                <a:latin typeface="Calibri" panose="020F0502020204030204" pitchFamily="34" charset="0"/>
                <a:ea typeface="Times New Roman" panose="02020603050405020304" pitchFamily="18" charset="0"/>
                <a:cs typeface="Calibri" panose="020F0502020204030204" pitchFamily="34" charset="0"/>
              </a:rPr>
              <a:t>Accessibilité </a:t>
            </a:r>
            <a:r>
              <a:rPr lang="fr-FR" sz="1400" spc="0">
                <a:solidFill>
                  <a:srgbClr val="67778B"/>
                </a:solidFill>
                <a:latin typeface="Calibri" panose="020F0502020204030204" pitchFamily="34" charset="0"/>
                <a:ea typeface="Times New Roman" panose="02020603050405020304" pitchFamily="18" charset="0"/>
                <a:cs typeface="Calibri" panose="020F0502020204030204" pitchFamily="34" charset="0"/>
              </a:rPr>
              <a:t>sur paris</a:t>
            </a:r>
            <a:r>
              <a:rPr lang="fr-FR" sz="1800">
                <a:solidFill>
                  <a:srgbClr val="343437"/>
                </a:solidFill>
                <a:latin typeface="Calibri" panose="020F0502020204030204" pitchFamily="34" charset="0"/>
                <a:ea typeface="Times New Roman" panose="02020603050405020304" pitchFamily="18" charset="0"/>
                <a:cs typeface="Calibri" panose="020F0502020204030204" pitchFamily="34" charset="0"/>
              </a:rPr>
              <a:t> </a:t>
            </a:r>
            <a:r>
              <a:rPr lang="fr-FR" sz="1200">
                <a:solidFill>
                  <a:srgbClr val="343437"/>
                </a:solidFill>
                <a:effectLst/>
                <a:latin typeface="Calibri" panose="020F0502020204030204" pitchFamily="34" charset="0"/>
                <a:ea typeface="Times New Roman" panose="02020603050405020304" pitchFamily="18" charset="0"/>
                <a:cs typeface="Calibri" panose="020F0502020204030204" pitchFamily="34" charset="0"/>
                <a:hlinkClick r:id="rId3"/>
              </a:rPr>
              <a:t>https://www.capemploi75.org/nous-contacter</a:t>
            </a:r>
            <a:endParaRPr lang="fr-FR" sz="1200">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39560881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D3A68EC-2D58-A1A1-D393-4C331881CC1D}"/>
              </a:ext>
            </a:extLst>
          </p:cNvPr>
          <p:cNvSpPr>
            <a:spLocks noGrp="1"/>
          </p:cNvSpPr>
          <p:nvPr>
            <p:ph type="title"/>
          </p:nvPr>
        </p:nvSpPr>
        <p:spPr>
          <a:xfrm>
            <a:off x="1673352" y="964692"/>
            <a:ext cx="5797296" cy="1188720"/>
          </a:xfrm>
        </p:spPr>
        <p:txBody>
          <a:bodyPr vert="horz" lIns="182880" tIns="182880" rIns="182880" bIns="182880" rtlCol="0" anchor="ctr" anchorCtr="1">
            <a:normAutofit/>
          </a:bodyPr>
          <a:lstStyle/>
          <a:p>
            <a:pPr marR="64770"/>
            <a:r>
              <a:rPr lang="en-US" sz="1800" b="1" dirty="0" err="1">
                <a:solidFill>
                  <a:srgbClr val="67778B"/>
                </a:solidFill>
                <a:effectLst/>
                <a:latin typeface="Calibri" panose="020F0502020204030204" pitchFamily="34" charset="0"/>
                <a:cs typeface="Calibri" panose="020F0502020204030204" pitchFamily="34" charset="0"/>
              </a:rPr>
              <a:t>Taux</a:t>
            </a:r>
            <a:r>
              <a:rPr lang="en-US" sz="1800" b="1" dirty="0">
                <a:solidFill>
                  <a:srgbClr val="67778B"/>
                </a:solidFill>
                <a:effectLst/>
                <a:latin typeface="Calibri" panose="020F0502020204030204" pitchFamily="34" charset="0"/>
                <a:cs typeface="Calibri" panose="020F0502020204030204" pitchFamily="34" charset="0"/>
              </a:rPr>
              <a:t> de satisfaction des </a:t>
            </a:r>
            <a:r>
              <a:rPr lang="en-US" sz="1800" b="1" dirty="0" err="1">
                <a:solidFill>
                  <a:srgbClr val="67778B"/>
                </a:solidFill>
                <a:effectLst/>
                <a:latin typeface="Calibri" panose="020F0502020204030204" pitchFamily="34" charset="0"/>
                <a:cs typeface="Calibri" panose="020F0502020204030204" pitchFamily="34" charset="0"/>
              </a:rPr>
              <a:t>personnes</a:t>
            </a:r>
            <a:r>
              <a:rPr lang="en-US" sz="1800" b="1" dirty="0">
                <a:solidFill>
                  <a:srgbClr val="67778B"/>
                </a:solidFill>
                <a:effectLst/>
                <a:latin typeface="Calibri" panose="020F0502020204030204" pitchFamily="34" charset="0"/>
                <a:cs typeface="Calibri" panose="020F0502020204030204" pitchFamily="34" charset="0"/>
              </a:rPr>
              <a:t> </a:t>
            </a:r>
            <a:r>
              <a:rPr lang="en-US" sz="1800" b="1" dirty="0" err="1">
                <a:solidFill>
                  <a:srgbClr val="67778B"/>
                </a:solidFill>
                <a:effectLst/>
                <a:latin typeface="Calibri" panose="020F0502020204030204" pitchFamily="34" charset="0"/>
                <a:cs typeface="Calibri" panose="020F0502020204030204" pitchFamily="34" charset="0"/>
              </a:rPr>
              <a:t>formées</a:t>
            </a:r>
            <a:r>
              <a:rPr lang="en-US" sz="1800" b="1" dirty="0">
                <a:solidFill>
                  <a:srgbClr val="67778B"/>
                </a:solidFill>
                <a:effectLst/>
                <a:latin typeface="Calibri" panose="020F0502020204030204" pitchFamily="34" charset="0"/>
                <a:cs typeface="Calibri" panose="020F0502020204030204" pitchFamily="34" charset="0"/>
              </a:rPr>
              <a:t> sur 100% des </a:t>
            </a:r>
            <a:r>
              <a:rPr lang="en-US" sz="1800" b="1" dirty="0" err="1">
                <a:solidFill>
                  <a:srgbClr val="67778B"/>
                </a:solidFill>
                <a:effectLst/>
                <a:latin typeface="Calibri" panose="020F0502020204030204" pitchFamily="34" charset="0"/>
                <a:cs typeface="Calibri" panose="020F0502020204030204" pitchFamily="34" charset="0"/>
              </a:rPr>
              <a:t>apprenants</a:t>
            </a:r>
            <a:endParaRPr lang="en-US" sz="1800" dirty="0">
              <a:solidFill>
                <a:srgbClr val="67778B"/>
              </a:solidFill>
              <a:latin typeface="Calibri" panose="020F0502020204030204" pitchFamily="34" charset="0"/>
              <a:cs typeface="Calibri" panose="020F0502020204030204" pitchFamily="34" charset="0"/>
            </a:endParaRPr>
          </a:p>
        </p:txBody>
      </p:sp>
      <p:graphicFrame>
        <p:nvGraphicFramePr>
          <p:cNvPr id="5" name="Espace réservé du contenu 4">
            <a:extLst>
              <a:ext uri="{FF2B5EF4-FFF2-40B4-BE49-F238E27FC236}">
                <a16:creationId xmlns:a16="http://schemas.microsoft.com/office/drawing/2014/main" id="{EE485037-BD64-BA75-7843-F2987521926E}"/>
              </a:ext>
            </a:extLst>
          </p:cNvPr>
          <p:cNvGraphicFramePr>
            <a:graphicFrameLocks noGrp="1"/>
          </p:cNvGraphicFramePr>
          <p:nvPr>
            <p:ph idx="1"/>
            <p:extLst>
              <p:ext uri="{D42A27DB-BD31-4B8C-83A1-F6EECF244321}">
                <p14:modId xmlns:p14="http://schemas.microsoft.com/office/powerpoint/2010/main" val="1716636189"/>
              </p:ext>
            </p:extLst>
          </p:nvPr>
        </p:nvGraphicFramePr>
        <p:xfrm>
          <a:off x="114300" y="2734672"/>
          <a:ext cx="8902701" cy="3883214"/>
        </p:xfrm>
        <a:graphic>
          <a:graphicData uri="http://schemas.openxmlformats.org/drawingml/2006/table">
            <a:tbl>
              <a:tblPr firstRow="1" firstCol="1" bandRow="1">
                <a:solidFill>
                  <a:schemeClr val="bg1">
                    <a:lumMod val="95000"/>
                  </a:schemeClr>
                </a:solidFill>
                <a:tableStyleId>{5C22544A-7EE6-4342-B048-85BDC9FD1C3A}</a:tableStyleId>
              </a:tblPr>
              <a:tblGrid>
                <a:gridCol w="506249">
                  <a:extLst>
                    <a:ext uri="{9D8B030D-6E8A-4147-A177-3AD203B41FA5}">
                      <a16:colId xmlns:a16="http://schemas.microsoft.com/office/drawing/2014/main" val="3697810597"/>
                    </a:ext>
                  </a:extLst>
                </a:gridCol>
                <a:gridCol w="747226">
                  <a:extLst>
                    <a:ext uri="{9D8B030D-6E8A-4147-A177-3AD203B41FA5}">
                      <a16:colId xmlns:a16="http://schemas.microsoft.com/office/drawing/2014/main" val="1068340728"/>
                    </a:ext>
                  </a:extLst>
                </a:gridCol>
                <a:gridCol w="1180147">
                  <a:extLst>
                    <a:ext uri="{9D8B030D-6E8A-4147-A177-3AD203B41FA5}">
                      <a16:colId xmlns:a16="http://schemas.microsoft.com/office/drawing/2014/main" val="2313660566"/>
                    </a:ext>
                  </a:extLst>
                </a:gridCol>
                <a:gridCol w="1198360">
                  <a:extLst>
                    <a:ext uri="{9D8B030D-6E8A-4147-A177-3AD203B41FA5}">
                      <a16:colId xmlns:a16="http://schemas.microsoft.com/office/drawing/2014/main" val="1843415368"/>
                    </a:ext>
                  </a:extLst>
                </a:gridCol>
                <a:gridCol w="1718145">
                  <a:extLst>
                    <a:ext uri="{9D8B030D-6E8A-4147-A177-3AD203B41FA5}">
                      <a16:colId xmlns:a16="http://schemas.microsoft.com/office/drawing/2014/main" val="1422909197"/>
                    </a:ext>
                  </a:extLst>
                </a:gridCol>
                <a:gridCol w="1718145">
                  <a:extLst>
                    <a:ext uri="{9D8B030D-6E8A-4147-A177-3AD203B41FA5}">
                      <a16:colId xmlns:a16="http://schemas.microsoft.com/office/drawing/2014/main" val="1386400950"/>
                    </a:ext>
                  </a:extLst>
                </a:gridCol>
                <a:gridCol w="1834429">
                  <a:extLst>
                    <a:ext uri="{9D8B030D-6E8A-4147-A177-3AD203B41FA5}">
                      <a16:colId xmlns:a16="http://schemas.microsoft.com/office/drawing/2014/main" val="1859453909"/>
                    </a:ext>
                  </a:extLst>
                </a:gridCol>
              </a:tblGrid>
              <a:tr h="973728">
                <a:tc>
                  <a:txBody>
                    <a:bodyPr/>
                    <a:lstStyle/>
                    <a:p>
                      <a:pPr algn="l"/>
                      <a:endParaRPr lang="fr-FR" sz="1000" b="1" cap="none" spc="0">
                        <a:solidFill>
                          <a:schemeClr val="tx1"/>
                        </a:solidFill>
                        <a:effectLst/>
                        <a:highlight>
                          <a:srgbClr val="00FFFF"/>
                        </a:highligh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nchor="ctr">
                    <a:lnL w="12700" cmpd="sng">
                      <a:noFill/>
                    </a:lnL>
                    <a:lnR w="12700" cmpd="sng">
                      <a:noFill/>
                    </a:lnR>
                    <a:lnT w="9525" cap="flat" cmpd="sng" algn="ctr">
                      <a:noFill/>
                      <a:prstDash val="solid"/>
                    </a:lnT>
                    <a:lnB w="38100" cmpd="sng">
                      <a:noFill/>
                    </a:lnB>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000" b="1" cap="none" spc="0">
                          <a:solidFill>
                            <a:schemeClr val="tx1"/>
                          </a:solidFill>
                          <a:effectLst/>
                        </a:rPr>
                        <a:t>Nbr de personnes formées</a:t>
                      </a:r>
                      <a:endParaRPr lang="fr-FR" sz="1000" b="1"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l"/>
                      <a:endParaRPr lang="fr-FR" sz="1000" b="1"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nchor="ctr">
                    <a:lnL w="12700" cmpd="sng">
                      <a:noFill/>
                    </a:lnL>
                    <a:lnR w="12700" cmpd="sng">
                      <a:noFill/>
                    </a:lnR>
                    <a:lnT w="9525" cap="flat" cmpd="sng" algn="ctr">
                      <a:noFill/>
                      <a:prstDash val="solid"/>
                    </a:lnT>
                    <a:lnB w="38100" cmpd="sng">
                      <a:noFill/>
                    </a:lnB>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000" b="1"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Nombre de personne ayant répondu à l’enquête</a:t>
                      </a:r>
                    </a:p>
                    <a:p>
                      <a:pPr algn="ctr"/>
                      <a:endParaRPr lang="fr-FR" sz="1000" b="1"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nchor="ctr">
                    <a:lnL w="12700" cmpd="sng">
                      <a:noFill/>
                    </a:lnL>
                    <a:lnR w="12700" cmpd="sng">
                      <a:noFill/>
                    </a:lnR>
                    <a:lnT w="9525" cap="flat" cmpd="sng" algn="ctr">
                      <a:noFill/>
                      <a:prstDash val="solid"/>
                    </a:lnT>
                    <a:lnB w="38100" cmpd="sng">
                      <a:noFill/>
                    </a:lnB>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000" b="1" cap="none" spc="0">
                          <a:solidFill>
                            <a:schemeClr val="tx1"/>
                          </a:solidFill>
                          <a:effectLst/>
                        </a:rPr>
                        <a:t>Déjà Actifs dans le domaine du bien-être</a:t>
                      </a:r>
                    </a:p>
                    <a:p>
                      <a:pPr algn="ctr"/>
                      <a:endParaRPr lang="fr-FR" sz="1000" b="1" cap="none" spc="0">
                        <a:solidFill>
                          <a:schemeClr val="tx1"/>
                        </a:solidFill>
                        <a:effectLst/>
                      </a:endParaRPr>
                    </a:p>
                  </a:txBody>
                  <a:tcPr marL="32889" marR="30353" marT="9397" marB="70477" anchor="ctr">
                    <a:lnL w="12700" cmpd="sng">
                      <a:noFill/>
                    </a:lnL>
                    <a:lnR w="12700" cmpd="sng">
                      <a:noFill/>
                    </a:lnR>
                    <a:lnT w="9525" cap="flat" cmpd="sng" algn="ctr">
                      <a:noFill/>
                      <a:prstDash val="solid"/>
                    </a:lnT>
                    <a:lnB w="38100" cmpd="sng">
                      <a:noFill/>
                    </a:lnB>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100" b="1"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Taux de réussite</a:t>
                      </a:r>
                    </a:p>
                    <a:p>
                      <a:pPr algn="l"/>
                      <a:endParaRPr lang="fr-FR" sz="1100" b="1" cap="none" spc="0">
                        <a:solidFill>
                          <a:schemeClr val="tx1"/>
                        </a:solidFill>
                        <a:effectLst/>
                      </a:endParaRPr>
                    </a:p>
                  </a:txBody>
                  <a:tcPr marL="32889" marR="30353" marT="9397" marB="70477" anchor="ctr">
                    <a:lnL w="12700" cmpd="sng">
                      <a:noFill/>
                    </a:lnL>
                    <a:lnR w="12700" cmpd="sng">
                      <a:noFill/>
                    </a:lnR>
                    <a:lnT w="9525" cap="flat" cmpd="sng" algn="ctr">
                      <a:noFill/>
                      <a:prstDash val="solid"/>
                    </a:lnT>
                    <a:lnB w="38100" cmpd="sng">
                      <a:noFill/>
                    </a:lnB>
                    <a:solidFill>
                      <a:schemeClr val="bg1">
                        <a:lumMod val="95000"/>
                      </a:schemeClr>
                    </a:solidFill>
                  </a:tcPr>
                </a:tc>
                <a:tc>
                  <a:txBody>
                    <a:bodyPr/>
                    <a:lstStyle/>
                    <a:p>
                      <a:pPr algn="l"/>
                      <a:r>
                        <a:rPr lang="fr-FR" sz="1000" b="1" cap="none" spc="0">
                          <a:solidFill>
                            <a:schemeClr val="tx1"/>
                          </a:solidFill>
                          <a:effectLst/>
                        </a:rPr>
                        <a:t>Taux insertion prof à 6 mois</a:t>
                      </a:r>
                    </a:p>
                    <a:p>
                      <a:pPr algn="l"/>
                      <a:r>
                        <a:rPr lang="fr-FR" sz="1000" b="1" cap="none" spc="0">
                          <a:solidFill>
                            <a:schemeClr val="tx1"/>
                          </a:solidFill>
                          <a:effectLst/>
                        </a:rPr>
                        <a:t>post formation pour l’ensemble des apprenants</a:t>
                      </a:r>
                    </a:p>
                    <a:p>
                      <a:pPr algn="l"/>
                      <a:endParaRPr lang="fr-FR" sz="1000" b="1" cap="none" spc="0">
                        <a:solidFill>
                          <a:schemeClr val="tx1"/>
                        </a:solidFill>
                        <a:effectLst/>
                      </a:endParaRPr>
                    </a:p>
                  </a:txBody>
                  <a:tcPr marL="32889" marR="30353" marT="9397" marB="70477" anchor="ctr">
                    <a:lnL w="12700" cmpd="sng">
                      <a:noFill/>
                    </a:lnL>
                    <a:lnR w="12700" cmpd="sng">
                      <a:noFill/>
                    </a:lnR>
                    <a:lnT w="9525" cap="flat" cmpd="sng" algn="ctr">
                      <a:noFill/>
                      <a:prstDash val="solid"/>
                    </a:lnT>
                    <a:lnB w="38100" cmpd="sng">
                      <a:noFill/>
                    </a:lnB>
                    <a:solidFill>
                      <a:schemeClr val="bg1">
                        <a:lumMod val="95000"/>
                      </a:schemeClr>
                    </a:solidFill>
                  </a:tcPr>
                </a:tc>
                <a:tc>
                  <a:txBody>
                    <a:bodyPr/>
                    <a:lstStyle/>
                    <a:p>
                      <a:pPr algn="ctr"/>
                      <a:r>
                        <a:rPr lang="fr-FR" sz="1400" b="1" cap="none" spc="0">
                          <a:solidFill>
                            <a:srgbClr val="002060"/>
                          </a:solidFill>
                          <a:effectLst/>
                        </a:rPr>
                        <a:t>% </a:t>
                      </a:r>
                      <a:r>
                        <a:rPr lang="fr-FR" sz="1000" b="1" cap="none" spc="0">
                          <a:solidFill>
                            <a:schemeClr val="tx1"/>
                          </a:solidFill>
                          <a:effectLst/>
                        </a:rPr>
                        <a:t>du CA lié à la technique </a:t>
                      </a:r>
                    </a:p>
                    <a:p>
                      <a:pPr algn="ctr"/>
                      <a:r>
                        <a:rPr lang="fr-FR" sz="1000" b="1" cap="none" spc="0">
                          <a:solidFill>
                            <a:schemeClr val="tx1"/>
                          </a:solidFill>
                          <a:effectLst/>
                        </a:rPr>
                        <a:t>Après 12 mois</a:t>
                      </a:r>
                      <a:endParaRPr lang="fr-FR" sz="1000" b="1"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fr-FR" sz="1000" b="1"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nchor="ctr">
                    <a:lnL w="12700" cmpd="sng">
                      <a:noFill/>
                    </a:lnL>
                    <a:lnR w="12700" cmpd="sng">
                      <a:noFill/>
                    </a:lnR>
                    <a:lnT w="9525" cap="flat" cmpd="sng" algn="ctr">
                      <a:noFill/>
                      <a:prstDash val="solid"/>
                    </a:lnT>
                    <a:lnB w="38100" cmpd="sng">
                      <a:noFill/>
                    </a:lnB>
                    <a:solidFill>
                      <a:schemeClr val="bg1">
                        <a:lumMod val="95000"/>
                      </a:schemeClr>
                    </a:solidFill>
                  </a:tcPr>
                </a:tc>
                <a:extLst>
                  <a:ext uri="{0D108BD9-81ED-4DB2-BD59-A6C34878D82A}">
                    <a16:rowId xmlns:a16="http://schemas.microsoft.com/office/drawing/2014/main" val="3703286821"/>
                  </a:ext>
                </a:extLst>
              </a:tr>
              <a:tr h="568298">
                <a:tc>
                  <a:txBody>
                    <a:bodyPr/>
                    <a:lstStyle/>
                    <a:p>
                      <a:pPr algn="l"/>
                      <a:r>
                        <a:rPr lang="fr-FR" sz="1000" b="1" cap="none" spc="0">
                          <a:solidFill>
                            <a:schemeClr val="tx1"/>
                          </a:solidFill>
                          <a:effectLst/>
                        </a:rPr>
                        <a:t>Année</a:t>
                      </a:r>
                      <a:endParaRPr lang="fr-FR" sz="1000" b="1"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nchor="b">
                    <a:lnL w="12700" cmpd="sng">
                      <a:noFill/>
                    </a:lnL>
                    <a:lnR w="12700" cmpd="sng">
                      <a:noFill/>
                    </a:lnR>
                    <a:lnT w="9525" cap="flat" cmpd="sng" algn="ctr">
                      <a:noFill/>
                      <a:prstDash val="solid"/>
                    </a:lnT>
                    <a:lnB w="38100" cmpd="sng">
                      <a:noFill/>
                    </a:lnB>
                    <a:solidFill>
                      <a:schemeClr val="bg1">
                        <a:lumMod val="95000"/>
                      </a:schemeClr>
                    </a:solidFill>
                  </a:tcPr>
                </a:tc>
                <a:tc>
                  <a:txBody>
                    <a:bodyPr/>
                    <a:lstStyle/>
                    <a:p>
                      <a:pPr algn="l"/>
                      <a:endParaRPr lang="fr-FR" sz="1000" b="1"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nchor="b">
                    <a:lnL w="12700" cmpd="sng">
                      <a:noFill/>
                    </a:lnL>
                    <a:lnR w="12700" cmpd="sng">
                      <a:noFill/>
                    </a:lnR>
                    <a:lnT w="9525" cap="flat" cmpd="sng" algn="ctr">
                      <a:noFill/>
                      <a:prstDash val="solid"/>
                    </a:lnT>
                    <a:lnB w="38100" cmpd="sng">
                      <a:noFill/>
                    </a:lnB>
                    <a:solidFill>
                      <a:schemeClr val="bg1">
                        <a:lumMod val="95000"/>
                      </a:schemeClr>
                    </a:solidFill>
                  </a:tcPr>
                </a:tc>
                <a:tc>
                  <a:txBody>
                    <a:bodyPr/>
                    <a:lstStyle/>
                    <a:p>
                      <a:pPr algn="ctr"/>
                      <a:endParaRPr lang="fr-FR" sz="1000" b="1"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nchor="b">
                    <a:lnL w="12700" cmpd="sng">
                      <a:noFill/>
                    </a:lnL>
                    <a:lnR w="12700" cmpd="sng">
                      <a:noFill/>
                    </a:lnR>
                    <a:lnT w="9525" cap="flat" cmpd="sng" algn="ctr">
                      <a:noFill/>
                      <a:prstDash val="solid"/>
                    </a:lnT>
                    <a:lnB w="38100" cmpd="sng">
                      <a:noFill/>
                    </a:lnB>
                    <a:solidFill>
                      <a:schemeClr val="bg1">
                        <a:lumMod val="95000"/>
                      </a:schemeClr>
                    </a:solidFill>
                  </a:tcPr>
                </a:tc>
                <a:tc>
                  <a:txBody>
                    <a:bodyPr/>
                    <a:lstStyle/>
                    <a:p>
                      <a:pPr algn="ctr"/>
                      <a:endParaRPr lang="fr-FR" sz="1000" b="1" cap="none" spc="0">
                        <a:solidFill>
                          <a:schemeClr val="tx1"/>
                        </a:solidFill>
                        <a:effectLst/>
                      </a:endParaRPr>
                    </a:p>
                  </a:txBody>
                  <a:tcPr marL="32889" marR="30353" marT="9397" marB="70477" anchor="b">
                    <a:lnL w="12700" cmpd="sng">
                      <a:noFill/>
                    </a:lnL>
                    <a:lnR w="12700" cmpd="sng">
                      <a:noFill/>
                    </a:lnR>
                    <a:lnT w="9525" cap="flat" cmpd="sng" algn="ctr">
                      <a:noFill/>
                      <a:prstDash val="solid"/>
                    </a:lnT>
                    <a:lnB w="38100" cmpd="sng">
                      <a:noFill/>
                    </a:lnB>
                    <a:solidFill>
                      <a:schemeClr val="bg1">
                        <a:lumMod val="95000"/>
                      </a:schemeClr>
                    </a:solidFill>
                  </a:tcPr>
                </a:tc>
                <a:tc>
                  <a:txBody>
                    <a:bodyPr/>
                    <a:lstStyle/>
                    <a:p>
                      <a:pPr algn="l"/>
                      <a:endParaRPr lang="fr-FR" sz="1100" b="1" cap="none" spc="0">
                        <a:solidFill>
                          <a:schemeClr val="tx1"/>
                        </a:solidFill>
                        <a:effectLst/>
                      </a:endParaRPr>
                    </a:p>
                  </a:txBody>
                  <a:tcPr marL="32889" marR="30353" marT="9397" marB="70477" anchor="b">
                    <a:lnL w="12700" cmpd="sng">
                      <a:noFill/>
                    </a:lnL>
                    <a:lnR w="12700" cmpd="sng">
                      <a:noFill/>
                    </a:lnR>
                    <a:lnT w="9525" cap="flat" cmpd="sng" algn="ctr">
                      <a:noFill/>
                      <a:prstDash val="solid"/>
                    </a:lnT>
                    <a:lnB w="38100" cmpd="sng">
                      <a:noFill/>
                    </a:lnB>
                    <a:solidFill>
                      <a:schemeClr val="bg1">
                        <a:lumMod val="95000"/>
                      </a:schemeClr>
                    </a:solidFill>
                  </a:tcPr>
                </a:tc>
                <a:tc>
                  <a:txBody>
                    <a:bodyPr/>
                    <a:lstStyle/>
                    <a:p>
                      <a:pPr algn="l"/>
                      <a:endParaRPr lang="fr-FR" sz="1000" b="1" cap="none" spc="0">
                        <a:solidFill>
                          <a:schemeClr val="tx1"/>
                        </a:solidFill>
                        <a:effectLst/>
                      </a:endParaRPr>
                    </a:p>
                  </a:txBody>
                  <a:tcPr marL="32889" marR="30353" marT="9397" marB="70477" anchor="b">
                    <a:lnL w="12700" cmpd="sng">
                      <a:noFill/>
                    </a:lnL>
                    <a:lnR w="12700" cmpd="sng">
                      <a:noFill/>
                    </a:lnR>
                    <a:lnT w="9525" cap="flat" cmpd="sng" algn="ctr">
                      <a:noFill/>
                      <a:prstDash val="solid"/>
                    </a:lnT>
                    <a:lnB w="38100" cmpd="sng">
                      <a:noFill/>
                    </a:lnB>
                    <a:solidFill>
                      <a:schemeClr val="bg1">
                        <a:lumMod val="95000"/>
                      </a:schemeClr>
                    </a:solidFill>
                  </a:tcPr>
                </a:tc>
                <a:tc>
                  <a:txBody>
                    <a:bodyPr/>
                    <a:lstStyle/>
                    <a:p>
                      <a:pPr algn="ctr"/>
                      <a:r>
                        <a:rPr lang="fr-FR" sz="1000" b="1" cap="none" spc="0">
                          <a:solidFill>
                            <a:schemeClr val="tx1"/>
                          </a:solidFill>
                          <a:effectLst/>
                        </a:rPr>
                        <a:t> </a:t>
                      </a:r>
                      <a:endParaRPr lang="fr-FR" sz="1000" b="1"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nchor="b">
                    <a:lnL w="12700" cmpd="sng">
                      <a:noFill/>
                    </a:lnL>
                    <a:lnR w="12700" cmpd="sng">
                      <a:noFill/>
                    </a:lnR>
                    <a:lnT w="9525" cap="flat" cmpd="sng" algn="ctr">
                      <a:noFill/>
                      <a:prstDash val="solid"/>
                    </a:lnT>
                    <a:lnB w="38100" cmpd="sng">
                      <a:noFill/>
                    </a:lnB>
                    <a:solidFill>
                      <a:schemeClr val="bg1">
                        <a:lumMod val="95000"/>
                      </a:schemeClr>
                    </a:solidFill>
                  </a:tcPr>
                </a:tc>
                <a:extLst>
                  <a:ext uri="{0D108BD9-81ED-4DB2-BD59-A6C34878D82A}">
                    <a16:rowId xmlns:a16="http://schemas.microsoft.com/office/drawing/2014/main" val="4206639872"/>
                  </a:ext>
                </a:extLst>
              </a:tr>
              <a:tr h="265735">
                <a:tc>
                  <a:txBody>
                    <a:bodyPr/>
                    <a:lstStyle/>
                    <a:p>
                      <a:pPr algn="l"/>
                      <a:r>
                        <a:rPr lang="fr-FR" sz="1000" b="1" cap="none" spc="0">
                          <a:solidFill>
                            <a:schemeClr val="tx1"/>
                          </a:solidFill>
                          <a:effectLst/>
                        </a:rPr>
                        <a:t>2020</a:t>
                      </a:r>
                      <a:endParaRPr lang="fr-FR" sz="1000" b="1"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ap="flat" cmpd="sng" algn="ctr">
                      <a:solidFill>
                        <a:schemeClr val="tx1"/>
                      </a:solidFill>
                      <a:prstDash val="solid"/>
                    </a:lnL>
                    <a:lnR w="12700" cmpd="sng">
                      <a:noFill/>
                      <a:prstDash val="solid"/>
                    </a:lnR>
                    <a:lnT w="38100" cmpd="sng">
                      <a:noFill/>
                    </a:lnT>
                    <a:lnB w="9525" cap="flat" cmpd="sng" algn="ctr">
                      <a:noFill/>
                      <a:prstDash val="solid"/>
                    </a:lnB>
                    <a:solidFill>
                      <a:schemeClr val="bg1">
                        <a:lumMod val="95000"/>
                      </a:schemeClr>
                    </a:solidFill>
                  </a:tcPr>
                </a:tc>
                <a:tc>
                  <a:txBody>
                    <a:bodyPr/>
                    <a:lstStyle/>
                    <a:p>
                      <a:pPr algn="ctr"/>
                      <a:r>
                        <a:rPr lang="fr-FR" sz="1000" cap="none" spc="0">
                          <a:solidFill>
                            <a:schemeClr val="tx1"/>
                          </a:solidFill>
                          <a:effectLst/>
                        </a:rPr>
                        <a:t>7</a:t>
                      </a:r>
                      <a:endParaRPr lang="fr-FR" sz="10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mpd="sng">
                      <a:noFill/>
                      <a:prstDash val="solid"/>
                    </a:lnL>
                    <a:lnR w="12700" cmpd="sng">
                      <a:noFill/>
                      <a:prstDash val="solid"/>
                    </a:lnR>
                    <a:lnT w="38100" cmpd="sng">
                      <a:noFill/>
                    </a:lnT>
                    <a:lnB w="9525" cap="flat" cmpd="sng" algn="ctr">
                      <a:noFill/>
                      <a:prstDash val="solid"/>
                    </a:lnB>
                    <a:solidFill>
                      <a:schemeClr val="bg1">
                        <a:lumMod val="95000"/>
                      </a:schemeClr>
                    </a:solidFill>
                  </a:tcPr>
                </a:tc>
                <a:tc>
                  <a:txBody>
                    <a:bodyPr/>
                    <a:lstStyle/>
                    <a:p>
                      <a:pPr algn="ctr"/>
                      <a:r>
                        <a:rPr lang="fr-FR" sz="10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7</a:t>
                      </a:r>
                    </a:p>
                  </a:txBody>
                  <a:tcPr marL="32889" marR="30353" marT="9397" marB="70477">
                    <a:lnL w="12700" cmpd="sng">
                      <a:noFill/>
                      <a:prstDash val="solid"/>
                    </a:lnL>
                    <a:lnR w="12700" cmpd="sng">
                      <a:noFill/>
                      <a:prstDash val="solid"/>
                    </a:lnR>
                    <a:lnT w="38100" cmpd="sng">
                      <a:noFill/>
                    </a:lnT>
                    <a:lnB w="9525" cap="flat" cmpd="sng" algn="ctr">
                      <a:noFill/>
                      <a:prstDash val="solid"/>
                    </a:lnB>
                    <a:solidFill>
                      <a:schemeClr val="bg1">
                        <a:lumMod val="95000"/>
                      </a:schemeClr>
                    </a:solidFill>
                  </a:tcPr>
                </a:tc>
                <a:tc>
                  <a:txBody>
                    <a:bodyPr/>
                    <a:lstStyle/>
                    <a:p>
                      <a:pPr algn="ctr"/>
                      <a:r>
                        <a:rPr lang="fr-FR" sz="1000" cap="none" spc="0">
                          <a:solidFill>
                            <a:schemeClr val="tx1"/>
                          </a:solidFill>
                          <a:effectLst/>
                        </a:rPr>
                        <a:t>50%</a:t>
                      </a:r>
                      <a:endParaRPr lang="fr-FR" sz="10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mpd="sng">
                      <a:noFill/>
                      <a:prstDash val="solid"/>
                    </a:lnL>
                    <a:lnR w="12700" cmpd="sng">
                      <a:noFill/>
                      <a:prstDash val="solid"/>
                    </a:lnR>
                    <a:lnT w="38100" cmpd="sng">
                      <a:noFill/>
                    </a:lnT>
                    <a:lnB w="9525" cap="flat" cmpd="sng" algn="ctr">
                      <a:noFill/>
                      <a:prstDash val="solid"/>
                    </a:lnB>
                    <a:solidFill>
                      <a:schemeClr val="bg1">
                        <a:lumMod val="95000"/>
                      </a:schemeClr>
                    </a:solidFill>
                  </a:tcPr>
                </a:tc>
                <a:tc>
                  <a:txBody>
                    <a:bodyPr/>
                    <a:lstStyle/>
                    <a:p>
                      <a:pPr algn="ctr"/>
                      <a:r>
                        <a:rPr lang="fr-FR" sz="1100" b="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99 %</a:t>
                      </a:r>
                    </a:p>
                  </a:txBody>
                  <a:tcPr marL="32889" marR="30353" marT="9397" marB="70477">
                    <a:lnL w="12700" cmpd="sng">
                      <a:noFill/>
                      <a:prstDash val="solid"/>
                    </a:lnL>
                    <a:lnR w="12700" cmpd="sng">
                      <a:noFill/>
                      <a:prstDash val="solid"/>
                    </a:lnR>
                    <a:lnT w="38100" cmpd="sng">
                      <a:noFill/>
                    </a:lnT>
                    <a:lnB w="9525" cap="flat" cmpd="sng" algn="ctr">
                      <a:noFill/>
                      <a:prstDash val="solid"/>
                    </a:lnB>
                    <a:solidFill>
                      <a:schemeClr val="bg1">
                        <a:lumMod val="95000"/>
                      </a:schemeClr>
                    </a:solidFill>
                  </a:tcPr>
                </a:tc>
                <a:tc>
                  <a:txBody>
                    <a:bodyPr/>
                    <a:lstStyle/>
                    <a:p>
                      <a:pPr algn="ctr"/>
                      <a:endParaRPr lang="fr-FR" sz="10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mpd="sng">
                      <a:noFill/>
                      <a:prstDash val="solid"/>
                    </a:lnL>
                    <a:lnR w="12700" cmpd="sng">
                      <a:noFill/>
                      <a:prstDash val="solid"/>
                    </a:lnR>
                    <a:lnT w="38100" cmpd="sng">
                      <a:noFill/>
                    </a:lnT>
                    <a:lnB w="9525" cap="flat" cmpd="sng" algn="ctr">
                      <a:noFill/>
                      <a:prstDash val="solid"/>
                    </a:lnB>
                    <a:solidFill>
                      <a:schemeClr val="bg1">
                        <a:lumMod val="95000"/>
                      </a:schemeClr>
                    </a:solidFill>
                  </a:tcPr>
                </a:tc>
                <a:tc>
                  <a:txBody>
                    <a:bodyPr/>
                    <a:lstStyle/>
                    <a:p>
                      <a:pPr algn="ctr"/>
                      <a:r>
                        <a:rPr lang="fr-FR" sz="1000" cap="none" spc="0">
                          <a:solidFill>
                            <a:schemeClr val="tx1"/>
                          </a:solidFill>
                          <a:effectLst/>
                        </a:rPr>
                        <a:t>85 %</a:t>
                      </a:r>
                      <a:endParaRPr lang="fr-FR" sz="10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mpd="sng">
                      <a:noFill/>
                      <a:prstDash val="solid"/>
                    </a:lnL>
                    <a:lnR w="12700" cmpd="sng">
                      <a:noFill/>
                      <a:prstDash val="solid"/>
                    </a:lnR>
                    <a:lnT w="38100" cmpd="sng">
                      <a:noFill/>
                    </a:lnT>
                    <a:lnB w="9525" cap="flat" cmpd="sng" algn="ctr">
                      <a:noFill/>
                      <a:prstDash val="solid"/>
                    </a:lnB>
                    <a:solidFill>
                      <a:schemeClr val="bg1">
                        <a:lumMod val="95000"/>
                      </a:schemeClr>
                    </a:solidFill>
                  </a:tcPr>
                </a:tc>
                <a:extLst>
                  <a:ext uri="{0D108BD9-81ED-4DB2-BD59-A6C34878D82A}">
                    <a16:rowId xmlns:a16="http://schemas.microsoft.com/office/drawing/2014/main" val="1540169080"/>
                  </a:ext>
                </a:extLst>
              </a:tr>
              <a:tr h="265735">
                <a:tc>
                  <a:txBody>
                    <a:bodyPr/>
                    <a:lstStyle/>
                    <a:p>
                      <a:pPr algn="l"/>
                      <a:r>
                        <a:rPr lang="fr-FR" sz="1000" b="1" cap="none" spc="0">
                          <a:solidFill>
                            <a:schemeClr val="tx1"/>
                          </a:solidFill>
                          <a:effectLst/>
                        </a:rPr>
                        <a:t>2021</a:t>
                      </a:r>
                      <a:endParaRPr lang="fr-FR" sz="1000" b="1"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ap="flat" cmpd="sng" algn="ctr">
                      <a:solidFill>
                        <a:schemeClr val="tx1"/>
                      </a:solid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ctr"/>
                      <a:r>
                        <a:rPr lang="fr-FR" sz="1000" cap="none" spc="0">
                          <a:solidFill>
                            <a:schemeClr val="tx1"/>
                          </a:solidFill>
                          <a:effectLst/>
                        </a:rPr>
                        <a:t> 5</a:t>
                      </a:r>
                      <a:endParaRPr lang="fr-FR" sz="10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ctr"/>
                      <a:r>
                        <a:rPr lang="fr-FR" sz="1000" cap="none" spc="0">
                          <a:solidFill>
                            <a:schemeClr val="tx1"/>
                          </a:solidFill>
                          <a:effectLst/>
                        </a:rPr>
                        <a:t>5 </a:t>
                      </a:r>
                      <a:endParaRPr lang="fr-FR" sz="10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ctr"/>
                      <a:r>
                        <a:rPr lang="fr-FR" sz="1000" cap="none" spc="0">
                          <a:solidFill>
                            <a:schemeClr val="tx1"/>
                          </a:solidFill>
                          <a:effectLst/>
                        </a:rPr>
                        <a:t>4 </a:t>
                      </a:r>
                      <a:endParaRPr lang="fr-FR" sz="10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ctr"/>
                      <a:r>
                        <a:rPr lang="fr-FR" sz="10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100 %</a:t>
                      </a:r>
                    </a:p>
                  </a:txBody>
                  <a:tcPr marL="32889" marR="30353" marT="9397" marB="70477">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ctr"/>
                      <a:r>
                        <a:rPr lang="fr-FR" sz="1000" cap="none" spc="0">
                          <a:solidFill>
                            <a:schemeClr val="tx1"/>
                          </a:solidFill>
                          <a:effectLst/>
                        </a:rPr>
                        <a:t>90 %</a:t>
                      </a:r>
                      <a:endParaRPr lang="fr-FR" sz="10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ctr"/>
                      <a:r>
                        <a:rPr lang="fr-FR" sz="1000" cap="none" spc="0">
                          <a:solidFill>
                            <a:schemeClr val="tx1"/>
                          </a:solidFill>
                          <a:effectLst/>
                        </a:rPr>
                        <a:t> 90 %</a:t>
                      </a:r>
                      <a:endParaRPr lang="fr-FR" sz="10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extLst>
                  <a:ext uri="{0D108BD9-81ED-4DB2-BD59-A6C34878D82A}">
                    <a16:rowId xmlns:a16="http://schemas.microsoft.com/office/drawing/2014/main" val="3690947597"/>
                  </a:ext>
                </a:extLst>
              </a:tr>
              <a:tr h="265735">
                <a:tc>
                  <a:txBody>
                    <a:bodyPr/>
                    <a:lstStyle/>
                    <a:p>
                      <a:pPr algn="l"/>
                      <a:r>
                        <a:rPr lang="fr-FR" sz="1000" b="1" cap="none" spc="0">
                          <a:solidFill>
                            <a:schemeClr val="tx1"/>
                          </a:solidFill>
                          <a:effectLst/>
                        </a:rPr>
                        <a:t>2022</a:t>
                      </a:r>
                      <a:endParaRPr lang="fr-FR" sz="1000" b="1"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ap="flat" cmpd="sng" algn="ctr">
                      <a:solidFill>
                        <a:schemeClr val="tx1"/>
                      </a:solid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ctr"/>
                      <a:r>
                        <a:rPr lang="fr-FR" sz="1000" cap="none" spc="0">
                          <a:solidFill>
                            <a:schemeClr val="tx1"/>
                          </a:solidFill>
                          <a:effectLst/>
                        </a:rPr>
                        <a:t>4 </a:t>
                      </a:r>
                      <a:endParaRPr lang="fr-FR" sz="10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ctr"/>
                      <a:r>
                        <a:rPr lang="fr-FR" sz="1000" cap="none" spc="0">
                          <a:solidFill>
                            <a:schemeClr val="tx1"/>
                          </a:solidFill>
                          <a:effectLst/>
                        </a:rPr>
                        <a:t>4 </a:t>
                      </a:r>
                      <a:endParaRPr lang="fr-FR" sz="10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ctr"/>
                      <a:r>
                        <a:rPr lang="fr-FR" sz="1000" cap="none" spc="0">
                          <a:solidFill>
                            <a:schemeClr val="tx1"/>
                          </a:solidFill>
                          <a:effectLst/>
                        </a:rPr>
                        <a:t>4 </a:t>
                      </a:r>
                      <a:endParaRPr lang="fr-FR" sz="10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ctr"/>
                      <a:r>
                        <a:rPr lang="fr-FR" sz="10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100 %</a:t>
                      </a:r>
                    </a:p>
                  </a:txBody>
                  <a:tcPr marL="32889" marR="30353" marT="9397" marB="70477">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ctr"/>
                      <a:r>
                        <a:rPr lang="fr-FR" sz="1000" cap="none" spc="0">
                          <a:solidFill>
                            <a:schemeClr val="tx1"/>
                          </a:solidFill>
                          <a:effectLst/>
                        </a:rPr>
                        <a:t>100 %</a:t>
                      </a:r>
                      <a:endParaRPr lang="fr-FR" sz="10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ctr"/>
                      <a:r>
                        <a:rPr lang="fr-FR" sz="1000" cap="none" spc="0">
                          <a:solidFill>
                            <a:schemeClr val="tx1"/>
                          </a:solidFill>
                          <a:effectLst/>
                        </a:rPr>
                        <a:t>90 %</a:t>
                      </a:r>
                      <a:endParaRPr lang="fr-FR" sz="10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extLst>
                  <a:ext uri="{0D108BD9-81ED-4DB2-BD59-A6C34878D82A}">
                    <a16:rowId xmlns:a16="http://schemas.microsoft.com/office/drawing/2014/main" val="3370062807"/>
                  </a:ext>
                </a:extLst>
              </a:tr>
              <a:tr h="265735">
                <a:tc>
                  <a:txBody>
                    <a:bodyPr/>
                    <a:lstStyle/>
                    <a:p>
                      <a:pPr algn="l"/>
                      <a:r>
                        <a:rPr lang="fr-FR" sz="1000" b="1" cap="none" spc="0">
                          <a:solidFill>
                            <a:schemeClr val="tx1"/>
                          </a:solidFill>
                          <a:effectLst/>
                        </a:rPr>
                        <a:t>2023</a:t>
                      </a:r>
                      <a:endParaRPr lang="fr-FR" sz="1000" b="1"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ap="flat" cmpd="sng" algn="ctr">
                      <a:solidFill>
                        <a:schemeClr val="tx1"/>
                      </a:solid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ctr"/>
                      <a:r>
                        <a:rPr lang="fr-FR" sz="1000" cap="none" spc="0">
                          <a:solidFill>
                            <a:schemeClr val="tx1"/>
                          </a:solidFill>
                          <a:effectLst/>
                        </a:rPr>
                        <a:t>6 </a:t>
                      </a:r>
                      <a:endParaRPr lang="fr-FR" sz="10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ctr"/>
                      <a:r>
                        <a:rPr lang="fr-FR" sz="1000" cap="none" spc="0">
                          <a:solidFill>
                            <a:schemeClr val="tx1"/>
                          </a:solidFill>
                          <a:effectLst/>
                        </a:rPr>
                        <a:t>6 </a:t>
                      </a:r>
                      <a:endParaRPr lang="fr-FR" sz="10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ctr"/>
                      <a:r>
                        <a:rPr lang="fr-FR" sz="1000" cap="none" spc="0">
                          <a:solidFill>
                            <a:schemeClr val="tx1"/>
                          </a:solidFill>
                          <a:effectLst/>
                        </a:rPr>
                        <a:t>5</a:t>
                      </a:r>
                      <a:endParaRPr lang="fr-FR" sz="10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ctr"/>
                      <a:r>
                        <a:rPr lang="fr-FR" sz="10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99 %</a:t>
                      </a:r>
                    </a:p>
                  </a:txBody>
                  <a:tcPr marL="32889" marR="30353" marT="9397" marB="70477">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ctr"/>
                      <a:r>
                        <a:rPr lang="fr-FR" sz="1000" cap="none" spc="0">
                          <a:solidFill>
                            <a:schemeClr val="tx1"/>
                          </a:solidFill>
                          <a:effectLst/>
                        </a:rPr>
                        <a:t> 99  %</a:t>
                      </a:r>
                      <a:endParaRPr lang="fr-FR" sz="10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ctr"/>
                      <a:r>
                        <a:rPr lang="fr-FR" sz="1000" cap="none" spc="0">
                          <a:solidFill>
                            <a:schemeClr val="tx1"/>
                          </a:solidFill>
                          <a:effectLst/>
                        </a:rPr>
                        <a:t>100 %</a:t>
                      </a:r>
                      <a:endParaRPr lang="fr-FR" sz="10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extLst>
                  <a:ext uri="{0D108BD9-81ED-4DB2-BD59-A6C34878D82A}">
                    <a16:rowId xmlns:a16="http://schemas.microsoft.com/office/drawing/2014/main" val="106630342"/>
                  </a:ext>
                </a:extLst>
              </a:tr>
              <a:tr h="265735">
                <a:tc>
                  <a:txBody>
                    <a:bodyPr/>
                    <a:lstStyle/>
                    <a:p>
                      <a:pPr algn="r"/>
                      <a:r>
                        <a:rPr lang="fr-FR" sz="1000" b="1" cap="none" spc="0">
                          <a:solidFill>
                            <a:schemeClr val="tx1"/>
                          </a:solidFill>
                          <a:effectLst/>
                        </a:rPr>
                        <a:t> </a:t>
                      </a:r>
                      <a:endParaRPr lang="fr-FR" sz="1000" b="1"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ap="flat" cmpd="sng" algn="ctr">
                      <a:solidFill>
                        <a:schemeClr val="tx1"/>
                      </a:solid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ctr"/>
                      <a:r>
                        <a:rPr lang="fr-FR" sz="1000" cap="none" spc="0">
                          <a:solidFill>
                            <a:schemeClr val="tx1"/>
                          </a:solidFill>
                          <a:effectLst/>
                        </a:rPr>
                        <a:t> </a:t>
                      </a:r>
                      <a:endParaRPr lang="fr-FR" sz="10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ctr"/>
                      <a:r>
                        <a:rPr lang="fr-FR" sz="1000" cap="none" spc="0">
                          <a:solidFill>
                            <a:schemeClr val="tx1"/>
                          </a:solidFill>
                          <a:effectLst/>
                        </a:rPr>
                        <a:t> </a:t>
                      </a:r>
                      <a:endParaRPr lang="fr-FR" sz="10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ctr"/>
                      <a:r>
                        <a:rPr lang="fr-FR" sz="1000" cap="none" spc="0">
                          <a:solidFill>
                            <a:schemeClr val="tx1"/>
                          </a:solidFill>
                          <a:effectLst/>
                        </a:rPr>
                        <a:t> </a:t>
                      </a:r>
                      <a:endParaRPr lang="fr-FR" sz="10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ctr"/>
                      <a:endParaRPr lang="fr-FR" sz="10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ctr"/>
                      <a:r>
                        <a:rPr lang="fr-FR" sz="1000" cap="none" spc="0">
                          <a:solidFill>
                            <a:schemeClr val="tx1"/>
                          </a:solidFill>
                          <a:effectLst/>
                        </a:rPr>
                        <a:t> </a:t>
                      </a:r>
                      <a:endParaRPr lang="fr-FR" sz="10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ctr"/>
                      <a:r>
                        <a:rPr lang="fr-FR" sz="1000" cap="none" spc="0">
                          <a:solidFill>
                            <a:schemeClr val="tx1"/>
                          </a:solidFill>
                          <a:effectLst/>
                        </a:rPr>
                        <a:t> </a:t>
                      </a:r>
                      <a:endParaRPr lang="fr-FR" sz="10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extLst>
                  <a:ext uri="{0D108BD9-81ED-4DB2-BD59-A6C34878D82A}">
                    <a16:rowId xmlns:a16="http://schemas.microsoft.com/office/drawing/2014/main" val="1121294397"/>
                  </a:ext>
                </a:extLst>
              </a:tr>
              <a:tr h="265735">
                <a:tc>
                  <a:txBody>
                    <a:bodyPr/>
                    <a:lstStyle/>
                    <a:p>
                      <a:pPr algn="r"/>
                      <a:r>
                        <a:rPr lang="fr-FR" sz="1000" b="1" cap="none" spc="0">
                          <a:solidFill>
                            <a:schemeClr val="tx1"/>
                          </a:solidFill>
                          <a:effectLst/>
                        </a:rPr>
                        <a:t> </a:t>
                      </a:r>
                      <a:endParaRPr lang="fr-FR" sz="1000" b="1"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ap="flat" cmpd="sng" algn="ctr">
                      <a:solidFill>
                        <a:schemeClr val="tx1"/>
                      </a:solid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ctr"/>
                      <a:r>
                        <a:rPr lang="fr-FR" sz="1000" cap="none" spc="0">
                          <a:solidFill>
                            <a:schemeClr val="tx1"/>
                          </a:solidFill>
                          <a:effectLst/>
                        </a:rPr>
                        <a:t> </a:t>
                      </a:r>
                      <a:endParaRPr lang="fr-FR" sz="10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ctr"/>
                      <a:r>
                        <a:rPr lang="fr-FR" sz="1000" cap="none" spc="0">
                          <a:solidFill>
                            <a:schemeClr val="tx1"/>
                          </a:solidFill>
                          <a:effectLst/>
                        </a:rPr>
                        <a:t> </a:t>
                      </a:r>
                      <a:endParaRPr lang="fr-FR" sz="10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ctr"/>
                      <a:r>
                        <a:rPr lang="fr-FR" sz="1000" cap="none" spc="0">
                          <a:solidFill>
                            <a:schemeClr val="tx1"/>
                          </a:solidFill>
                          <a:effectLst/>
                        </a:rPr>
                        <a:t> </a:t>
                      </a:r>
                      <a:endParaRPr lang="fr-FR" sz="10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ctr"/>
                      <a:endParaRPr lang="fr-FR" sz="10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ctr"/>
                      <a:r>
                        <a:rPr lang="fr-FR" sz="1000" cap="none" spc="0">
                          <a:solidFill>
                            <a:schemeClr val="tx1"/>
                          </a:solidFill>
                          <a:effectLst/>
                        </a:rPr>
                        <a:t> </a:t>
                      </a:r>
                      <a:endParaRPr lang="fr-FR" sz="10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ctr"/>
                      <a:r>
                        <a:rPr lang="fr-FR" sz="1000" cap="none" spc="0">
                          <a:solidFill>
                            <a:schemeClr val="tx1"/>
                          </a:solidFill>
                          <a:effectLst/>
                        </a:rPr>
                        <a:t> </a:t>
                      </a:r>
                      <a:endParaRPr lang="fr-FR" sz="10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extLst>
                  <a:ext uri="{0D108BD9-81ED-4DB2-BD59-A6C34878D82A}">
                    <a16:rowId xmlns:a16="http://schemas.microsoft.com/office/drawing/2014/main" val="234503417"/>
                  </a:ext>
                </a:extLst>
              </a:tr>
              <a:tr h="265735">
                <a:tc>
                  <a:txBody>
                    <a:bodyPr/>
                    <a:lstStyle/>
                    <a:p>
                      <a:pPr algn="r"/>
                      <a:r>
                        <a:rPr lang="fr-FR" sz="1000" b="1" cap="none" spc="0">
                          <a:solidFill>
                            <a:schemeClr val="tx1"/>
                          </a:solidFill>
                          <a:effectLst/>
                        </a:rPr>
                        <a:t> </a:t>
                      </a:r>
                      <a:endParaRPr lang="fr-FR" sz="1000" b="1"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ap="flat" cmpd="sng" algn="ctr">
                      <a:solidFill>
                        <a:schemeClr val="tx1"/>
                      </a:solid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ctr"/>
                      <a:r>
                        <a:rPr lang="fr-FR" sz="1000" cap="none" spc="0">
                          <a:solidFill>
                            <a:schemeClr val="tx1"/>
                          </a:solidFill>
                          <a:effectLst/>
                        </a:rPr>
                        <a:t> </a:t>
                      </a:r>
                      <a:endParaRPr lang="fr-FR" sz="10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ctr"/>
                      <a:r>
                        <a:rPr lang="fr-FR" sz="1000" cap="none" spc="0">
                          <a:solidFill>
                            <a:schemeClr val="tx1"/>
                          </a:solidFill>
                          <a:effectLst/>
                        </a:rPr>
                        <a:t> </a:t>
                      </a:r>
                      <a:endParaRPr lang="fr-FR" sz="10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ctr"/>
                      <a:r>
                        <a:rPr lang="fr-FR" sz="1000" cap="none" spc="0">
                          <a:solidFill>
                            <a:schemeClr val="tx1"/>
                          </a:solidFill>
                          <a:effectLst/>
                        </a:rPr>
                        <a:t> </a:t>
                      </a:r>
                      <a:endParaRPr lang="fr-FR" sz="10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ctr"/>
                      <a:endParaRPr lang="fr-FR" sz="10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ctr"/>
                      <a:r>
                        <a:rPr lang="fr-FR" sz="1000" cap="none" spc="0">
                          <a:solidFill>
                            <a:schemeClr val="tx1"/>
                          </a:solidFill>
                          <a:effectLst/>
                        </a:rPr>
                        <a:t> </a:t>
                      </a:r>
                      <a:endParaRPr lang="fr-FR" sz="10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ctr"/>
                      <a:r>
                        <a:rPr lang="fr-FR" sz="1000" cap="none" spc="0">
                          <a:solidFill>
                            <a:schemeClr val="tx1"/>
                          </a:solidFill>
                          <a:effectLst/>
                        </a:rPr>
                        <a:t> </a:t>
                      </a:r>
                      <a:endParaRPr lang="fr-FR" sz="10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extLst>
                  <a:ext uri="{0D108BD9-81ED-4DB2-BD59-A6C34878D82A}">
                    <a16:rowId xmlns:a16="http://schemas.microsoft.com/office/drawing/2014/main" val="1381549326"/>
                  </a:ext>
                </a:extLst>
              </a:tr>
              <a:tr h="265735">
                <a:tc>
                  <a:txBody>
                    <a:bodyPr/>
                    <a:lstStyle/>
                    <a:p>
                      <a:pPr algn="r"/>
                      <a:r>
                        <a:rPr lang="fr-FR" sz="1000" b="1" cap="none" spc="0">
                          <a:solidFill>
                            <a:schemeClr val="tx1"/>
                          </a:solidFill>
                          <a:effectLst/>
                        </a:rPr>
                        <a:t> </a:t>
                      </a:r>
                      <a:endParaRPr lang="fr-FR" sz="1000" b="1"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ap="flat" cmpd="sng" algn="ctr">
                      <a:solidFill>
                        <a:schemeClr val="tx1"/>
                      </a:solid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ctr"/>
                      <a:r>
                        <a:rPr lang="fr-FR" sz="1000" cap="none" spc="0">
                          <a:solidFill>
                            <a:schemeClr val="tx1"/>
                          </a:solidFill>
                          <a:effectLst/>
                        </a:rPr>
                        <a:t> </a:t>
                      </a:r>
                      <a:endParaRPr lang="fr-FR" sz="10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ctr"/>
                      <a:r>
                        <a:rPr lang="fr-FR" sz="1000" cap="none" spc="0">
                          <a:solidFill>
                            <a:schemeClr val="tx1"/>
                          </a:solidFill>
                          <a:effectLst/>
                        </a:rPr>
                        <a:t> </a:t>
                      </a:r>
                      <a:endParaRPr lang="fr-FR" sz="10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ctr"/>
                      <a:r>
                        <a:rPr lang="fr-FR" sz="1000" cap="none" spc="0">
                          <a:solidFill>
                            <a:schemeClr val="tx1"/>
                          </a:solidFill>
                          <a:effectLst/>
                        </a:rPr>
                        <a:t> </a:t>
                      </a:r>
                      <a:endParaRPr lang="fr-FR" sz="10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ctr"/>
                      <a:endParaRPr lang="fr-FR" sz="10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ctr"/>
                      <a:r>
                        <a:rPr lang="fr-FR" sz="1000" cap="none" spc="0">
                          <a:solidFill>
                            <a:schemeClr val="tx1"/>
                          </a:solidFill>
                          <a:effectLst/>
                        </a:rPr>
                        <a:t> </a:t>
                      </a:r>
                      <a:endParaRPr lang="fr-FR" sz="10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ctr"/>
                      <a:r>
                        <a:rPr lang="fr-FR" sz="1000" cap="none" spc="0">
                          <a:solidFill>
                            <a:schemeClr val="tx1"/>
                          </a:solidFill>
                          <a:effectLst/>
                        </a:rPr>
                        <a:t> </a:t>
                      </a:r>
                      <a:endParaRPr lang="fr-FR" sz="10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extLst>
                  <a:ext uri="{0D108BD9-81ED-4DB2-BD59-A6C34878D82A}">
                    <a16:rowId xmlns:a16="http://schemas.microsoft.com/office/drawing/2014/main" val="92917320"/>
                  </a:ext>
                </a:extLst>
              </a:tr>
              <a:tr h="215308">
                <a:tc>
                  <a:txBody>
                    <a:bodyPr/>
                    <a:lstStyle/>
                    <a:p>
                      <a:pPr algn="r"/>
                      <a:r>
                        <a:rPr lang="fr-FR" sz="700" b="1" cap="none" spc="0">
                          <a:solidFill>
                            <a:schemeClr val="tx1"/>
                          </a:solidFill>
                          <a:effectLst/>
                        </a:rPr>
                        <a:t> </a:t>
                      </a:r>
                      <a:endParaRPr lang="fr-FR" sz="700" b="1"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ap="flat" cmpd="sng" algn="ctr">
                      <a:solidFill>
                        <a:schemeClr val="tx1"/>
                      </a:solidFill>
                      <a:prstDash val="solid"/>
                    </a:lnL>
                    <a:lnR w="12700" cmpd="sng">
                      <a:noFill/>
                      <a:prstDash val="solid"/>
                    </a:lnR>
                    <a:lnT w="12700" cmpd="sng">
                      <a:noFill/>
                      <a:prstDash val="solid"/>
                    </a:lnT>
                    <a:lnB w="12700" cmpd="sng">
                      <a:noFill/>
                      <a:prstDash val="solid"/>
                    </a:lnB>
                    <a:solidFill>
                      <a:schemeClr val="bg1">
                        <a:lumMod val="95000"/>
                      </a:schemeClr>
                    </a:solidFill>
                  </a:tcPr>
                </a:tc>
                <a:tc>
                  <a:txBody>
                    <a:bodyPr/>
                    <a:lstStyle/>
                    <a:p>
                      <a:pPr algn="ctr"/>
                      <a:r>
                        <a:rPr lang="fr-FR" sz="700" cap="none" spc="0">
                          <a:solidFill>
                            <a:schemeClr val="tx1"/>
                          </a:solidFill>
                          <a:effectLst/>
                        </a:rPr>
                        <a:t> </a:t>
                      </a:r>
                      <a:endParaRPr lang="fr-FR" sz="7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tc>
                  <a:txBody>
                    <a:bodyPr/>
                    <a:lstStyle/>
                    <a:p>
                      <a:pPr algn="ctr"/>
                      <a:r>
                        <a:rPr lang="fr-FR" sz="700" cap="none" spc="0">
                          <a:solidFill>
                            <a:schemeClr val="tx1"/>
                          </a:solidFill>
                          <a:effectLst/>
                        </a:rPr>
                        <a:t> </a:t>
                      </a:r>
                      <a:endParaRPr lang="fr-FR" sz="7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tc>
                  <a:txBody>
                    <a:bodyPr/>
                    <a:lstStyle/>
                    <a:p>
                      <a:pPr algn="ctr"/>
                      <a:r>
                        <a:rPr lang="fr-FR" sz="700" cap="none" spc="0">
                          <a:solidFill>
                            <a:schemeClr val="tx1"/>
                          </a:solidFill>
                          <a:effectLst/>
                        </a:rPr>
                        <a:t> </a:t>
                      </a:r>
                      <a:endParaRPr lang="fr-FR" sz="7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tc>
                  <a:txBody>
                    <a:bodyPr/>
                    <a:lstStyle/>
                    <a:p>
                      <a:pPr algn="ctr"/>
                      <a:endParaRPr lang="fr-FR" sz="7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tc>
                  <a:txBody>
                    <a:bodyPr/>
                    <a:lstStyle/>
                    <a:p>
                      <a:pPr algn="ctr"/>
                      <a:r>
                        <a:rPr lang="fr-FR" sz="700" cap="none" spc="0">
                          <a:solidFill>
                            <a:schemeClr val="tx1"/>
                          </a:solidFill>
                          <a:effectLst/>
                        </a:rPr>
                        <a:t> </a:t>
                      </a:r>
                      <a:endParaRPr lang="fr-FR" sz="7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tc>
                  <a:txBody>
                    <a:bodyPr/>
                    <a:lstStyle/>
                    <a:p>
                      <a:pPr algn="ctr"/>
                      <a:r>
                        <a:rPr lang="fr-FR" sz="700" cap="none" spc="0">
                          <a:solidFill>
                            <a:schemeClr val="tx1"/>
                          </a:solidFill>
                          <a:effectLst/>
                        </a:rPr>
                        <a:t> </a:t>
                      </a:r>
                      <a:endParaRPr lang="fr-FR" sz="700"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889" marR="30353" marT="9397" marB="70477">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extLst>
                  <a:ext uri="{0D108BD9-81ED-4DB2-BD59-A6C34878D82A}">
                    <a16:rowId xmlns:a16="http://schemas.microsoft.com/office/drawing/2014/main" val="242011750"/>
                  </a:ext>
                </a:extLst>
              </a:tr>
            </a:tbl>
          </a:graphicData>
        </a:graphic>
      </p:graphicFrame>
    </p:spTree>
    <p:extLst>
      <p:ext uri="{BB962C8B-B14F-4D97-AF65-F5344CB8AC3E}">
        <p14:creationId xmlns:p14="http://schemas.microsoft.com/office/powerpoint/2010/main" val="1682166795"/>
      </p:ext>
    </p:extLst>
  </p:cSld>
  <p:clrMapOvr>
    <a:masterClrMapping/>
  </p:clrMapOvr>
</p:sld>
</file>

<file path=ppt/theme/theme1.xml><?xml version="1.0" encoding="utf-8"?>
<a:theme xmlns:a="http://schemas.openxmlformats.org/drawingml/2006/main" name="Colis">
  <a:themeElements>
    <a:clrScheme name="Colis">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Colis">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olis">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{1EF5E87E-F16B-A942-8FC3-4AABEBFC1F3A}tf10001120</Template>
  <TotalTime>1524</TotalTime>
  <Words>2484</Words>
  <Application>Microsoft Macintosh PowerPoint</Application>
  <PresentationFormat>Affichage à l'écran (4:3)</PresentationFormat>
  <Paragraphs>308</Paragraphs>
  <Slides>17</Slides>
  <Notes>0</Notes>
  <HiddenSlides>0</HiddenSlides>
  <MMClips>0</MMClips>
  <ScaleCrop>false</ScaleCrop>
  <HeadingPairs>
    <vt:vector size="6" baseType="variant">
      <vt:variant>
        <vt:lpstr>Polices utilisées</vt:lpstr>
      </vt:variant>
      <vt:variant>
        <vt:i4>10</vt:i4>
      </vt:variant>
      <vt:variant>
        <vt:lpstr>Thème</vt:lpstr>
      </vt:variant>
      <vt:variant>
        <vt:i4>1</vt:i4>
      </vt:variant>
      <vt:variant>
        <vt:lpstr>Titres des diapositives</vt:lpstr>
      </vt:variant>
      <vt:variant>
        <vt:i4>17</vt:i4>
      </vt:variant>
    </vt:vector>
  </HeadingPairs>
  <TitlesOfParts>
    <vt:vector size="28" baseType="lpstr">
      <vt:lpstr>.Apple Color Emoji UI</vt:lpstr>
      <vt:lpstr>Arial</vt:lpstr>
      <vt:lpstr>Calibri</vt:lpstr>
      <vt:lpstr>Century Schoolbook</vt:lpstr>
      <vt:lpstr>Gill Sans MT</vt:lpstr>
      <vt:lpstr>Helvetica</vt:lpstr>
      <vt:lpstr>Segoe UI Symbol</vt:lpstr>
      <vt:lpstr>Symbol</vt:lpstr>
      <vt:lpstr>Times New Roman</vt:lpstr>
      <vt:lpstr>Wingdings</vt:lpstr>
      <vt:lpstr>Colis</vt:lpstr>
      <vt:lpstr>Plaquette 2025  mise à jour 2025</vt:lpstr>
      <vt:lpstr>Présentation PowerPoint</vt:lpstr>
      <vt:lpstr>Réaliser un protocole drainant corporel de bien-être    Méthode Nadine LIBRACH® </vt:lpstr>
      <vt:lpstr>Objectifs Professionnels de la formation </vt:lpstr>
      <vt:lpstr>Public visé pour la certification  </vt:lpstr>
      <vt:lpstr>Objectifs pédagogiques de la formation </vt:lpstr>
      <vt:lpstr>Compétences attestées  </vt:lpstr>
      <vt:lpstr> Dispositif de prise en compte des personnes en situation de handicap pour la certification   </vt:lpstr>
      <vt:lpstr>Taux de satisfaction des personnes formées sur 100% des apprenants</vt:lpstr>
      <vt:lpstr>Le marché du travail </vt:lpstr>
      <vt:lpstr>Durée de la formation  Durée : 112h de formation ( 7 modules)  (pause inclus  1 H par jour )  Un travail personnel sur modèle de votre choix (minimum 3 modèles)   Doivent recevoir de la part de chaque apprenant 7 à 10 séances de 1 H   soit environs 30 H  (avec  attestation signée attestant du nombre d’heure de travail personnel)    </vt:lpstr>
      <vt:lpstr>Tarif   condition</vt:lpstr>
      <vt:lpstr>Méthodes mobilisées </vt:lpstr>
      <vt:lpstr>Modalité de travail </vt:lpstr>
      <vt:lpstr>Modalités de passage de la certification </vt:lpstr>
      <vt:lpstr>Lieu du centre de passage des épreuves   la certification se déroule soit sur le lieu de la formation ou bien dans le cabinet de Mme librach afin de mettre l’apprenant en situation réelle </vt:lpstr>
      <vt:lpstr>Résumé des différents documents que vous recevrez</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Plaquette 2024</dc:title>
  <dc:creator>nad lib</dc:creator>
  <cp:lastModifiedBy>Microsoft Office User</cp:lastModifiedBy>
  <cp:revision>45</cp:revision>
  <dcterms:created xsi:type="dcterms:W3CDTF">2024-06-16T23:00:20Z</dcterms:created>
  <dcterms:modified xsi:type="dcterms:W3CDTF">2025-07-07T14:52:05Z</dcterms:modified>
</cp:coreProperties>
</file>